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6"/>
  </p:notesMasterIdLst>
  <p:handoutMasterIdLst>
    <p:handoutMasterId r:id="rId47"/>
  </p:handoutMasterIdLst>
  <p:sldIdLst>
    <p:sldId id="277" r:id="rId6"/>
    <p:sldId id="293" r:id="rId7"/>
    <p:sldId id="296" r:id="rId8"/>
    <p:sldId id="282" r:id="rId9"/>
    <p:sldId id="345" r:id="rId10"/>
    <p:sldId id="292" r:id="rId11"/>
    <p:sldId id="295" r:id="rId12"/>
    <p:sldId id="297" r:id="rId13"/>
    <p:sldId id="285" r:id="rId14"/>
    <p:sldId id="298" r:id="rId15"/>
    <p:sldId id="322" r:id="rId16"/>
    <p:sldId id="332" r:id="rId17"/>
    <p:sldId id="333" r:id="rId18"/>
    <p:sldId id="334" r:id="rId19"/>
    <p:sldId id="335" r:id="rId20"/>
    <p:sldId id="301" r:id="rId21"/>
    <p:sldId id="302" r:id="rId22"/>
    <p:sldId id="303" r:id="rId23"/>
    <p:sldId id="305" r:id="rId24"/>
    <p:sldId id="307" r:id="rId25"/>
    <p:sldId id="310" r:id="rId26"/>
    <p:sldId id="339" r:id="rId27"/>
    <p:sldId id="308" r:id="rId28"/>
    <p:sldId id="340" r:id="rId29"/>
    <p:sldId id="312" r:id="rId30"/>
    <p:sldId id="337" r:id="rId31"/>
    <p:sldId id="344" r:id="rId32"/>
    <p:sldId id="315" r:id="rId33"/>
    <p:sldId id="316" r:id="rId34"/>
    <p:sldId id="346" r:id="rId35"/>
    <p:sldId id="342" r:id="rId36"/>
    <p:sldId id="320" r:id="rId37"/>
    <p:sldId id="323" r:id="rId38"/>
    <p:sldId id="326" r:id="rId39"/>
    <p:sldId id="354" r:id="rId40"/>
    <p:sldId id="348" r:id="rId41"/>
    <p:sldId id="349" r:id="rId42"/>
    <p:sldId id="350" r:id="rId43"/>
    <p:sldId id="351" r:id="rId44"/>
    <p:sldId id="352" r:id="rId4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93"/>
            <p14:sldId id="296"/>
            <p14:sldId id="282"/>
            <p14:sldId id="345"/>
            <p14:sldId id="292"/>
            <p14:sldId id="295"/>
            <p14:sldId id="297"/>
            <p14:sldId id="285"/>
            <p14:sldId id="298"/>
            <p14:sldId id="322"/>
            <p14:sldId id="332"/>
            <p14:sldId id="333"/>
            <p14:sldId id="334"/>
            <p14:sldId id="335"/>
            <p14:sldId id="301"/>
            <p14:sldId id="302"/>
            <p14:sldId id="303"/>
            <p14:sldId id="305"/>
            <p14:sldId id="307"/>
            <p14:sldId id="310"/>
            <p14:sldId id="339"/>
            <p14:sldId id="308"/>
            <p14:sldId id="340"/>
            <p14:sldId id="312"/>
            <p14:sldId id="337"/>
            <p14:sldId id="344"/>
            <p14:sldId id="315"/>
            <p14:sldId id="316"/>
            <p14:sldId id="346"/>
            <p14:sldId id="342"/>
            <p14:sldId id="320"/>
            <p14:sldId id="323"/>
            <p14:sldId id="326"/>
            <p14:sldId id="354"/>
            <p14:sldId id="348"/>
            <p14:sldId id="349"/>
            <p14:sldId id="350"/>
            <p14:sldId id="351"/>
            <p14:sldId id="35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g" initials="em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24" autoAdjust="0"/>
  </p:normalViewPr>
  <p:slideViewPr>
    <p:cSldViewPr snapToGrid="0">
      <p:cViewPr>
        <p:scale>
          <a:sx n="71" d="100"/>
          <a:sy n="71" d="100"/>
        </p:scale>
        <p:origin x="496" y="-200"/>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sorterViewPr>
    <p:cViewPr>
      <p:scale>
        <a:sx n="66" d="100"/>
        <a:sy n="66" d="100"/>
      </p:scale>
      <p:origin x="0" y="-203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C6156-CEF4-477F-AC7B-6E1F71A90786}"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CBD6AAFE-E2A3-415E-9AEF-11F52F46DF7D}">
      <dgm:prSet phldrT="[Text]" custT="1"/>
      <dgm:spPr/>
      <dgm:t>
        <a:bodyPr/>
        <a:lstStyle/>
        <a:p>
          <a:r>
            <a:rPr lang="en-US" sz="1600" dirty="0">
              <a:solidFill>
                <a:sysClr val="windowText" lastClr="000000"/>
              </a:solidFill>
            </a:rPr>
            <a:t>December 2017</a:t>
          </a:r>
        </a:p>
      </dgm:t>
      <dgm:extLst>
        <a:ext uri="{E40237B7-FDA0-4F09-8148-C483321AD2D9}">
          <dgm14:cNvPr xmlns:dgm14="http://schemas.microsoft.com/office/drawing/2010/diagram" id="0" name="" title="December 2017"/>
        </a:ext>
      </dgm:extLst>
    </dgm:pt>
    <dgm:pt modelId="{8F1038AB-0D48-4378-A9B1-4C56F0341983}" type="parTrans" cxnId="{E1FA5436-6F7D-432C-990C-0C468D195A13}">
      <dgm:prSet/>
      <dgm:spPr/>
      <dgm:t>
        <a:bodyPr/>
        <a:lstStyle/>
        <a:p>
          <a:endParaRPr lang="en-US" sz="2400">
            <a:solidFill>
              <a:sysClr val="windowText" lastClr="000000"/>
            </a:solidFill>
          </a:endParaRPr>
        </a:p>
      </dgm:t>
    </dgm:pt>
    <dgm:pt modelId="{01278604-6DE6-4DFA-84F8-E52B7C390AC6}" type="sibTrans" cxnId="{E1FA5436-6F7D-432C-990C-0C468D195A13}">
      <dgm:prSet/>
      <dgm:spPr/>
      <dgm:t>
        <a:bodyPr/>
        <a:lstStyle/>
        <a:p>
          <a:endParaRPr lang="en-US" sz="2400">
            <a:solidFill>
              <a:sysClr val="windowText" lastClr="000000"/>
            </a:solidFill>
          </a:endParaRPr>
        </a:p>
      </dgm:t>
    </dgm:pt>
    <dgm:pt modelId="{4F3DFB32-53B0-48EF-9F78-2C7A6601B1FC}">
      <dgm:prSet phldrT="[Text]" custT="1"/>
      <dgm:spPr/>
      <dgm:t>
        <a:bodyPr/>
        <a:lstStyle/>
        <a:p>
          <a:r>
            <a:rPr lang="en-US" sz="1100" dirty="0">
              <a:solidFill>
                <a:sysClr val="windowText" lastClr="000000"/>
              </a:solidFill>
            </a:rPr>
            <a:t>BESE discussion about accountability system design</a:t>
          </a:r>
        </a:p>
      </dgm:t>
    </dgm:pt>
    <dgm:pt modelId="{3DE92C0C-1C37-4787-A143-E5C2EAB7721A}" type="parTrans" cxnId="{B0728754-9D4F-4F79-8C8C-F7C82AD2788C}">
      <dgm:prSet/>
      <dgm:spPr/>
      <dgm:t>
        <a:bodyPr/>
        <a:lstStyle/>
        <a:p>
          <a:endParaRPr lang="en-US" sz="2400">
            <a:solidFill>
              <a:sysClr val="windowText" lastClr="000000"/>
            </a:solidFill>
          </a:endParaRPr>
        </a:p>
      </dgm:t>
    </dgm:pt>
    <dgm:pt modelId="{78D24553-D1CB-49C0-9D99-D1071A37CAA1}" type="sibTrans" cxnId="{B0728754-9D4F-4F79-8C8C-F7C82AD2788C}">
      <dgm:prSet/>
      <dgm:spPr/>
      <dgm:t>
        <a:bodyPr/>
        <a:lstStyle/>
        <a:p>
          <a:endParaRPr lang="en-US" sz="2400">
            <a:solidFill>
              <a:sysClr val="windowText" lastClr="000000"/>
            </a:solidFill>
          </a:endParaRPr>
        </a:p>
      </dgm:t>
    </dgm:pt>
    <dgm:pt modelId="{1E144678-DE1C-4077-8F0D-857D1CAC6A5C}">
      <dgm:prSet phldrT="[Text]" custT="1"/>
      <dgm:spPr/>
      <dgm:t>
        <a:bodyPr/>
        <a:lstStyle/>
        <a:p>
          <a:r>
            <a:rPr lang="en-US" sz="1600" dirty="0">
              <a:solidFill>
                <a:sysClr val="windowText" lastClr="000000"/>
              </a:solidFill>
            </a:rPr>
            <a:t>January 2018</a:t>
          </a:r>
        </a:p>
      </dgm:t>
    </dgm:pt>
    <dgm:pt modelId="{D430474B-7B21-49C3-A8EF-61D0E6556C5B}" type="parTrans" cxnId="{B4CE90C4-8801-44D9-BEA5-35C3CA7C50E2}">
      <dgm:prSet/>
      <dgm:spPr/>
      <dgm:t>
        <a:bodyPr/>
        <a:lstStyle/>
        <a:p>
          <a:endParaRPr lang="en-US" sz="2400">
            <a:solidFill>
              <a:sysClr val="windowText" lastClr="000000"/>
            </a:solidFill>
          </a:endParaRPr>
        </a:p>
      </dgm:t>
    </dgm:pt>
    <dgm:pt modelId="{24FAA73D-8A60-4E54-AEDE-6DB7BC806C3A}" type="sibTrans" cxnId="{B4CE90C4-8801-44D9-BEA5-35C3CA7C50E2}">
      <dgm:prSet/>
      <dgm:spPr/>
      <dgm:t>
        <a:bodyPr/>
        <a:lstStyle/>
        <a:p>
          <a:endParaRPr lang="en-US" sz="2400">
            <a:solidFill>
              <a:sysClr val="windowText" lastClr="000000"/>
            </a:solidFill>
          </a:endParaRPr>
        </a:p>
      </dgm:t>
    </dgm:pt>
    <dgm:pt modelId="{68565D39-B113-4DCA-BF97-C96E50B6A53E}">
      <dgm:prSet phldrT="[Text]" custT="1"/>
      <dgm:spPr/>
      <dgm:t>
        <a:bodyPr/>
        <a:lstStyle/>
        <a:p>
          <a:r>
            <a:rPr lang="en-US" sz="1100" dirty="0">
              <a:solidFill>
                <a:sysClr val="windowText" lastClr="000000"/>
              </a:solidFill>
            </a:rPr>
            <a:t>BESE discussion about weighting of accountability indicators</a:t>
          </a:r>
        </a:p>
      </dgm:t>
    </dgm:pt>
    <dgm:pt modelId="{F3EECFC1-0CFD-4000-891D-617C1D6A76FD}" type="parTrans" cxnId="{45217B74-6BEB-4E89-8E94-7103AF903C26}">
      <dgm:prSet/>
      <dgm:spPr/>
      <dgm:t>
        <a:bodyPr/>
        <a:lstStyle/>
        <a:p>
          <a:endParaRPr lang="en-US" sz="2400">
            <a:solidFill>
              <a:sysClr val="windowText" lastClr="000000"/>
            </a:solidFill>
          </a:endParaRPr>
        </a:p>
      </dgm:t>
    </dgm:pt>
    <dgm:pt modelId="{61AA9B40-F4B2-46A1-B404-BDB2198AD2C7}" type="sibTrans" cxnId="{45217B74-6BEB-4E89-8E94-7103AF903C26}">
      <dgm:prSet/>
      <dgm:spPr/>
      <dgm:t>
        <a:bodyPr/>
        <a:lstStyle/>
        <a:p>
          <a:endParaRPr lang="en-US" sz="2400">
            <a:solidFill>
              <a:sysClr val="windowText" lastClr="000000"/>
            </a:solidFill>
          </a:endParaRPr>
        </a:p>
      </dgm:t>
    </dgm:pt>
    <dgm:pt modelId="{2F08E2C2-9822-4BC4-93EF-E74081802110}">
      <dgm:prSet phldrT="[Text]" custT="1"/>
      <dgm:spPr/>
      <dgm:t>
        <a:bodyPr/>
        <a:lstStyle/>
        <a:p>
          <a:r>
            <a:rPr lang="en-US" sz="1600" dirty="0">
              <a:solidFill>
                <a:sysClr val="windowText" lastClr="000000"/>
              </a:solidFill>
            </a:rPr>
            <a:t>March 2018</a:t>
          </a:r>
        </a:p>
      </dgm:t>
    </dgm:pt>
    <dgm:pt modelId="{B3ACE15F-D559-4EF2-8333-C24FAAE17195}" type="parTrans" cxnId="{83E01C97-803D-422A-933E-9374874101A5}">
      <dgm:prSet/>
      <dgm:spPr/>
      <dgm:t>
        <a:bodyPr/>
        <a:lstStyle/>
        <a:p>
          <a:endParaRPr lang="en-US" sz="2400">
            <a:solidFill>
              <a:sysClr val="windowText" lastClr="000000"/>
            </a:solidFill>
          </a:endParaRPr>
        </a:p>
      </dgm:t>
    </dgm:pt>
    <dgm:pt modelId="{D054B9A5-76AE-4F02-8A9E-D98BFACB6DF2}" type="sibTrans" cxnId="{83E01C97-803D-422A-933E-9374874101A5}">
      <dgm:prSet/>
      <dgm:spPr/>
      <dgm:t>
        <a:bodyPr/>
        <a:lstStyle/>
        <a:p>
          <a:endParaRPr lang="en-US" sz="2400">
            <a:solidFill>
              <a:sysClr val="windowText" lastClr="000000"/>
            </a:solidFill>
          </a:endParaRPr>
        </a:p>
      </dgm:t>
    </dgm:pt>
    <dgm:pt modelId="{A232CE01-2BED-4B88-BFB9-4C5124FC6FD2}">
      <dgm:prSet phldrT="[Text]" custT="1"/>
      <dgm:spPr/>
      <dgm:t>
        <a:bodyPr/>
        <a:lstStyle/>
        <a:p>
          <a:r>
            <a:rPr lang="en-US" sz="1100" dirty="0">
              <a:solidFill>
                <a:sysClr val="windowText" lastClr="000000"/>
              </a:solidFill>
            </a:rPr>
            <a:t>BESE discussion &amp; vote to solicit public comment on proposed amendments to state accountability regulations (603 CMR 2.00)</a:t>
          </a:r>
        </a:p>
      </dgm:t>
    </dgm:pt>
    <dgm:pt modelId="{3B3BB4CC-D4B2-4F55-A29D-CF40D955A38D}" type="parTrans" cxnId="{29906B49-0020-45AA-802A-D086D0E4E68E}">
      <dgm:prSet/>
      <dgm:spPr/>
      <dgm:t>
        <a:bodyPr/>
        <a:lstStyle/>
        <a:p>
          <a:endParaRPr lang="en-US" sz="2400">
            <a:solidFill>
              <a:sysClr val="windowText" lastClr="000000"/>
            </a:solidFill>
          </a:endParaRPr>
        </a:p>
      </dgm:t>
    </dgm:pt>
    <dgm:pt modelId="{CA91E797-2818-4D6D-957C-EB5CFB221D8B}" type="sibTrans" cxnId="{29906B49-0020-45AA-802A-D086D0E4E68E}">
      <dgm:prSet/>
      <dgm:spPr/>
      <dgm:t>
        <a:bodyPr/>
        <a:lstStyle/>
        <a:p>
          <a:endParaRPr lang="en-US" sz="2400">
            <a:solidFill>
              <a:sysClr val="windowText" lastClr="000000"/>
            </a:solidFill>
          </a:endParaRPr>
        </a:p>
      </dgm:t>
    </dgm:pt>
    <dgm:pt modelId="{34E070B4-9AF6-40D7-AFFC-61B270CD79C0}">
      <dgm:prSet phldrT="[Text]" custT="1"/>
      <dgm:spPr/>
      <dgm:t>
        <a:bodyPr/>
        <a:lstStyle/>
        <a:p>
          <a:r>
            <a:rPr lang="en-US" sz="1600" dirty="0">
              <a:solidFill>
                <a:sysClr val="windowText" lastClr="000000"/>
              </a:solidFill>
            </a:rPr>
            <a:t>May 2018</a:t>
          </a:r>
        </a:p>
      </dgm:t>
      <dgm:extLst>
        <a:ext uri="{E40237B7-FDA0-4F09-8148-C483321AD2D9}">
          <dgm14:cNvPr xmlns:dgm14="http://schemas.microsoft.com/office/drawing/2010/diagram" id="0" name="" title="Accountability discussions with the Board "/>
        </a:ext>
      </dgm:extLst>
    </dgm:pt>
    <dgm:pt modelId="{FBAFBF62-D500-4654-AF60-6D5FD75F4585}" type="parTrans" cxnId="{D1B6B03B-198E-4DF2-A261-74CDA982C201}">
      <dgm:prSet/>
      <dgm:spPr/>
      <dgm:t>
        <a:bodyPr/>
        <a:lstStyle/>
        <a:p>
          <a:endParaRPr lang="en-US" sz="2400">
            <a:solidFill>
              <a:sysClr val="windowText" lastClr="000000"/>
            </a:solidFill>
          </a:endParaRPr>
        </a:p>
      </dgm:t>
    </dgm:pt>
    <dgm:pt modelId="{8CAC6C51-F38F-4F27-B301-7953A6F5C08C}" type="sibTrans" cxnId="{D1B6B03B-198E-4DF2-A261-74CDA982C201}">
      <dgm:prSet/>
      <dgm:spPr/>
      <dgm:t>
        <a:bodyPr/>
        <a:lstStyle/>
        <a:p>
          <a:endParaRPr lang="en-US" sz="2400">
            <a:solidFill>
              <a:sysClr val="windowText" lastClr="000000"/>
            </a:solidFill>
          </a:endParaRPr>
        </a:p>
      </dgm:t>
    </dgm:pt>
    <dgm:pt modelId="{C91AE67A-BB3C-4D9A-AA03-4396D332ECDA}">
      <dgm:prSet phldrT="[Text]" custT="1"/>
      <dgm:spPr/>
      <dgm:t>
        <a:bodyPr/>
        <a:lstStyle/>
        <a:p>
          <a:r>
            <a:rPr lang="en-US" sz="1100" dirty="0">
              <a:solidFill>
                <a:sysClr val="windowText" lastClr="000000"/>
              </a:solidFill>
            </a:rPr>
            <a:t>BESE discussion about accountability &amp; assistance system</a:t>
          </a:r>
        </a:p>
      </dgm:t>
    </dgm:pt>
    <dgm:pt modelId="{65F32AA6-0E7E-459E-9DD8-5976519B536B}" type="parTrans" cxnId="{3DD511B9-914C-465C-9BA1-AB1B630D638C}">
      <dgm:prSet/>
      <dgm:spPr/>
      <dgm:t>
        <a:bodyPr/>
        <a:lstStyle/>
        <a:p>
          <a:endParaRPr lang="en-US" sz="2400">
            <a:solidFill>
              <a:sysClr val="windowText" lastClr="000000"/>
            </a:solidFill>
          </a:endParaRPr>
        </a:p>
      </dgm:t>
    </dgm:pt>
    <dgm:pt modelId="{A8980F3E-BDC7-434B-B80F-E0CB704C5EFA}" type="sibTrans" cxnId="{3DD511B9-914C-465C-9BA1-AB1B630D638C}">
      <dgm:prSet/>
      <dgm:spPr/>
      <dgm:t>
        <a:bodyPr/>
        <a:lstStyle/>
        <a:p>
          <a:endParaRPr lang="en-US" sz="2400">
            <a:solidFill>
              <a:sysClr val="windowText" lastClr="000000"/>
            </a:solidFill>
          </a:endParaRPr>
        </a:p>
      </dgm:t>
    </dgm:pt>
    <dgm:pt modelId="{1AF54233-D2D8-4339-B9A5-8353C78A686E}">
      <dgm:prSet phldrT="[Text]" custT="1"/>
      <dgm:spPr/>
      <dgm:t>
        <a:bodyPr/>
        <a:lstStyle/>
        <a:p>
          <a:r>
            <a:rPr lang="en-US" sz="1600" dirty="0">
              <a:solidFill>
                <a:sysClr val="windowText" lastClr="000000"/>
              </a:solidFill>
            </a:rPr>
            <a:t>June 2018</a:t>
          </a:r>
        </a:p>
      </dgm:t>
    </dgm:pt>
    <dgm:pt modelId="{26B0149C-8D4D-4298-A5FF-5957424D5269}" type="parTrans" cxnId="{E00A8B95-CC5D-46B5-90BB-368476D8944B}">
      <dgm:prSet/>
      <dgm:spPr/>
      <dgm:t>
        <a:bodyPr/>
        <a:lstStyle/>
        <a:p>
          <a:endParaRPr lang="en-US" sz="2400">
            <a:solidFill>
              <a:sysClr val="windowText" lastClr="000000"/>
            </a:solidFill>
          </a:endParaRPr>
        </a:p>
      </dgm:t>
    </dgm:pt>
    <dgm:pt modelId="{3B9AFF43-6B7D-4B48-909A-53FE9B0C5EB4}" type="sibTrans" cxnId="{E00A8B95-CC5D-46B5-90BB-368476D8944B}">
      <dgm:prSet/>
      <dgm:spPr/>
      <dgm:t>
        <a:bodyPr/>
        <a:lstStyle/>
        <a:p>
          <a:endParaRPr lang="en-US" sz="2400">
            <a:solidFill>
              <a:sysClr val="windowText" lastClr="000000"/>
            </a:solidFill>
          </a:endParaRPr>
        </a:p>
      </dgm:t>
    </dgm:pt>
    <dgm:pt modelId="{47B78A2E-7C6C-4607-937F-D778C7F20076}">
      <dgm:prSet phldrT="[Text]" custT="1"/>
      <dgm:spPr/>
      <dgm:t>
        <a:bodyPr/>
        <a:lstStyle/>
        <a:p>
          <a:r>
            <a:rPr lang="en-US" sz="1100" dirty="0">
              <a:solidFill>
                <a:sysClr val="windowText" lastClr="000000"/>
              </a:solidFill>
            </a:rPr>
            <a:t>BESE discussion &amp; vote on proposed amendments to state accountability regulations</a:t>
          </a:r>
        </a:p>
      </dgm:t>
    </dgm:pt>
    <dgm:pt modelId="{30DCEFCA-0D2C-4DC4-A791-1A7775B239C7}" type="parTrans" cxnId="{FCCF3831-D4C0-4F9A-AB57-8F88456304F2}">
      <dgm:prSet/>
      <dgm:spPr/>
      <dgm:t>
        <a:bodyPr/>
        <a:lstStyle/>
        <a:p>
          <a:endParaRPr lang="en-US" sz="2400">
            <a:solidFill>
              <a:sysClr val="windowText" lastClr="000000"/>
            </a:solidFill>
          </a:endParaRPr>
        </a:p>
      </dgm:t>
    </dgm:pt>
    <dgm:pt modelId="{659A9033-1BFA-4ED7-A44A-DE18FE0E0895}" type="sibTrans" cxnId="{FCCF3831-D4C0-4F9A-AB57-8F88456304F2}">
      <dgm:prSet/>
      <dgm:spPr/>
      <dgm:t>
        <a:bodyPr/>
        <a:lstStyle/>
        <a:p>
          <a:endParaRPr lang="en-US" sz="2400">
            <a:solidFill>
              <a:sysClr val="windowText" lastClr="000000"/>
            </a:solidFill>
          </a:endParaRPr>
        </a:p>
      </dgm:t>
    </dgm:pt>
    <dgm:pt modelId="{30C5D542-0F35-49C0-B5A5-B9FE4B0F3A40}">
      <dgm:prSet phldrT="[Text]" custT="1"/>
      <dgm:spPr>
        <a:ln w="28575">
          <a:solidFill>
            <a:schemeClr val="accent2"/>
          </a:solidFill>
        </a:ln>
      </dgm:spPr>
      <dgm:t>
        <a:bodyPr/>
        <a:lstStyle/>
        <a:p>
          <a:r>
            <a:rPr lang="en-US" sz="1600" b="1" dirty="0">
              <a:solidFill>
                <a:sysClr val="windowText" lastClr="000000"/>
              </a:solidFill>
            </a:rPr>
            <a:t>September 2018</a:t>
          </a:r>
        </a:p>
      </dgm:t>
    </dgm:pt>
    <dgm:pt modelId="{5A25CE8B-5D25-470A-AC8A-62754F54A0C0}" type="parTrans" cxnId="{9A052C2E-D302-4D9F-8258-AE6368FBDE06}">
      <dgm:prSet/>
      <dgm:spPr/>
      <dgm:t>
        <a:bodyPr/>
        <a:lstStyle/>
        <a:p>
          <a:endParaRPr lang="en-US" sz="2400">
            <a:solidFill>
              <a:sysClr val="windowText" lastClr="000000"/>
            </a:solidFill>
          </a:endParaRPr>
        </a:p>
      </dgm:t>
    </dgm:pt>
    <dgm:pt modelId="{93860B63-4627-4561-8F77-6A6F8F120F0B}" type="sibTrans" cxnId="{9A052C2E-D302-4D9F-8258-AE6368FBDE06}">
      <dgm:prSet/>
      <dgm:spPr/>
      <dgm:t>
        <a:bodyPr/>
        <a:lstStyle/>
        <a:p>
          <a:endParaRPr lang="en-US" sz="2400">
            <a:solidFill>
              <a:sysClr val="windowText" lastClr="000000"/>
            </a:solidFill>
          </a:endParaRPr>
        </a:p>
      </dgm:t>
    </dgm:pt>
    <dgm:pt modelId="{F99ED6A3-F91E-4D77-BC8E-F3DDCF10B83C}">
      <dgm:prSet phldrT="[Text]" custT="1"/>
      <dgm:spPr>
        <a:ln w="28575">
          <a:solidFill>
            <a:schemeClr val="accent2"/>
          </a:solidFill>
        </a:ln>
      </dgm:spPr>
      <dgm:t>
        <a:bodyPr/>
        <a:lstStyle/>
        <a:p>
          <a:r>
            <a:rPr lang="en-US" sz="1100" b="1" dirty="0">
              <a:solidFill>
                <a:sysClr val="windowText" lastClr="000000"/>
              </a:solidFill>
            </a:rPr>
            <a:t>ESE publishes 2018 accountability results for all public schools &amp; districts</a:t>
          </a:r>
        </a:p>
      </dgm:t>
    </dgm:pt>
    <dgm:pt modelId="{0B256346-5151-46C0-BB6E-D9043D680E96}" type="parTrans" cxnId="{594339EA-CCA7-47D1-84A7-1AD14327F81F}">
      <dgm:prSet/>
      <dgm:spPr/>
      <dgm:t>
        <a:bodyPr/>
        <a:lstStyle/>
        <a:p>
          <a:endParaRPr lang="en-US" sz="2400">
            <a:solidFill>
              <a:sysClr val="windowText" lastClr="000000"/>
            </a:solidFill>
          </a:endParaRPr>
        </a:p>
      </dgm:t>
    </dgm:pt>
    <dgm:pt modelId="{BB2D0E7D-1111-45EB-84AF-7E36E6DB0D93}" type="sibTrans" cxnId="{594339EA-CCA7-47D1-84A7-1AD14327F81F}">
      <dgm:prSet/>
      <dgm:spPr/>
      <dgm:t>
        <a:bodyPr/>
        <a:lstStyle/>
        <a:p>
          <a:endParaRPr lang="en-US" sz="2400">
            <a:solidFill>
              <a:sysClr val="windowText" lastClr="000000"/>
            </a:solidFill>
          </a:endParaRPr>
        </a:p>
      </dgm:t>
    </dgm:pt>
    <dgm:pt modelId="{CAC32733-7A22-4CA7-BF9A-D34321FFCC63}">
      <dgm:prSet phldrT="[Text]" custT="1"/>
      <dgm:spPr/>
      <dgm:t>
        <a:bodyPr/>
        <a:lstStyle/>
        <a:p>
          <a:r>
            <a:rPr lang="en-US" sz="1100" dirty="0">
              <a:solidFill>
                <a:sysClr val="windowText" lastClr="000000"/>
              </a:solidFill>
            </a:rPr>
            <a:t>BESE vote on new accountability system</a:t>
          </a:r>
        </a:p>
      </dgm:t>
    </dgm:pt>
    <dgm:pt modelId="{A4F86274-71BD-4730-9142-712E93EB9A80}" type="parTrans" cxnId="{10E6E4A1-3833-4288-AB4A-7F18B1CBEBAB}">
      <dgm:prSet/>
      <dgm:spPr/>
      <dgm:t>
        <a:bodyPr/>
        <a:lstStyle/>
        <a:p>
          <a:endParaRPr lang="en-US">
            <a:solidFill>
              <a:sysClr val="windowText" lastClr="000000"/>
            </a:solidFill>
          </a:endParaRPr>
        </a:p>
      </dgm:t>
    </dgm:pt>
    <dgm:pt modelId="{1EFBEF44-FD6B-47E0-BD86-C0B1CC25EE6A}" type="sibTrans" cxnId="{10E6E4A1-3833-4288-AB4A-7F18B1CBEBAB}">
      <dgm:prSet/>
      <dgm:spPr/>
      <dgm:t>
        <a:bodyPr/>
        <a:lstStyle/>
        <a:p>
          <a:endParaRPr lang="en-US">
            <a:solidFill>
              <a:sysClr val="windowText" lastClr="000000"/>
            </a:solidFill>
          </a:endParaRPr>
        </a:p>
      </dgm:t>
    </dgm:pt>
    <dgm:pt modelId="{A01989CD-61A5-46EB-AC99-B66F2FADDE8C}" type="pres">
      <dgm:prSet presAssocID="{4AFC6156-CEF4-477F-AC7B-6E1F71A90786}" presName="CompostProcess" presStyleCnt="0">
        <dgm:presLayoutVars>
          <dgm:dir/>
          <dgm:resizeHandles val="exact"/>
        </dgm:presLayoutVars>
      </dgm:prSet>
      <dgm:spPr/>
    </dgm:pt>
    <dgm:pt modelId="{8A2B13F0-5A5C-4AE1-B1D7-82FB832CF51B}" type="pres">
      <dgm:prSet presAssocID="{4AFC6156-CEF4-477F-AC7B-6E1F71A90786}" presName="arrow" presStyleLbl="bgShp" presStyleIdx="0" presStyleCnt="1"/>
      <dgm:spPr>
        <a:solidFill>
          <a:schemeClr val="bg1">
            <a:lumMod val="75000"/>
          </a:schemeClr>
        </a:solidFill>
        <a:ln>
          <a:solidFill>
            <a:schemeClr val="tx2">
              <a:lumMod val="50000"/>
            </a:schemeClr>
          </a:solidFill>
        </a:ln>
      </dgm:spPr>
      <dgm:extLst>
        <a:ext uri="{E40237B7-FDA0-4F09-8148-C483321AD2D9}">
          <dgm14:cNvPr xmlns:dgm14="http://schemas.microsoft.com/office/drawing/2010/diagram" id="0" name="" title="Timeline and process"/>
        </a:ext>
      </dgm:extLst>
    </dgm:pt>
    <dgm:pt modelId="{9A4F844E-9543-45EF-A7E6-9ACBA6AA8376}" type="pres">
      <dgm:prSet presAssocID="{4AFC6156-CEF4-477F-AC7B-6E1F71A90786}" presName="linearProcess" presStyleCnt="0"/>
      <dgm:spPr/>
    </dgm:pt>
    <dgm:pt modelId="{A50F763B-5725-4B32-B5C1-E00218C5CE3E}" type="pres">
      <dgm:prSet presAssocID="{CBD6AAFE-E2A3-415E-9AEF-11F52F46DF7D}" presName="textNode" presStyleLbl="node1" presStyleIdx="0" presStyleCnt="6">
        <dgm:presLayoutVars>
          <dgm:bulletEnabled val="1"/>
        </dgm:presLayoutVars>
      </dgm:prSet>
      <dgm:spPr/>
    </dgm:pt>
    <dgm:pt modelId="{64FC9E61-B6C1-46DE-9E4B-2DB4862A51BD}" type="pres">
      <dgm:prSet presAssocID="{01278604-6DE6-4DFA-84F8-E52B7C390AC6}" presName="sibTrans" presStyleCnt="0"/>
      <dgm:spPr/>
    </dgm:pt>
    <dgm:pt modelId="{B759850D-E3A7-4834-B1A7-1C9E95F9709C}" type="pres">
      <dgm:prSet presAssocID="{1E144678-DE1C-4077-8F0D-857D1CAC6A5C}" presName="textNode" presStyleLbl="node1" presStyleIdx="1" presStyleCnt="6">
        <dgm:presLayoutVars>
          <dgm:bulletEnabled val="1"/>
        </dgm:presLayoutVars>
      </dgm:prSet>
      <dgm:spPr/>
    </dgm:pt>
    <dgm:pt modelId="{D34AB66B-3D50-4E51-9B0E-008293D811D6}" type="pres">
      <dgm:prSet presAssocID="{24FAA73D-8A60-4E54-AEDE-6DB7BC806C3A}" presName="sibTrans" presStyleCnt="0"/>
      <dgm:spPr/>
    </dgm:pt>
    <dgm:pt modelId="{7D8B6264-F947-4902-B027-FD8BE5C41481}" type="pres">
      <dgm:prSet presAssocID="{2F08E2C2-9822-4BC4-93EF-E74081802110}" presName="textNode" presStyleLbl="node1" presStyleIdx="2" presStyleCnt="6">
        <dgm:presLayoutVars>
          <dgm:bulletEnabled val="1"/>
        </dgm:presLayoutVars>
      </dgm:prSet>
      <dgm:spPr/>
    </dgm:pt>
    <dgm:pt modelId="{1DD536A8-C986-47E7-88FF-BA7BA3ACCDAA}" type="pres">
      <dgm:prSet presAssocID="{D054B9A5-76AE-4F02-8A9E-D98BFACB6DF2}" presName="sibTrans" presStyleCnt="0"/>
      <dgm:spPr/>
    </dgm:pt>
    <dgm:pt modelId="{68CB5448-C117-430D-A4D5-2D8126F2487B}" type="pres">
      <dgm:prSet presAssocID="{34E070B4-9AF6-40D7-AFFC-61B270CD79C0}" presName="textNode" presStyleLbl="node1" presStyleIdx="3" presStyleCnt="6">
        <dgm:presLayoutVars>
          <dgm:bulletEnabled val="1"/>
        </dgm:presLayoutVars>
      </dgm:prSet>
      <dgm:spPr/>
    </dgm:pt>
    <dgm:pt modelId="{2655F5CE-39E3-4C41-AEF4-5B330C081841}" type="pres">
      <dgm:prSet presAssocID="{8CAC6C51-F38F-4F27-B301-7953A6F5C08C}" presName="sibTrans" presStyleCnt="0"/>
      <dgm:spPr/>
    </dgm:pt>
    <dgm:pt modelId="{7C97E771-1799-476D-85A4-01940EA98DE4}" type="pres">
      <dgm:prSet presAssocID="{1AF54233-D2D8-4339-B9A5-8353C78A686E}" presName="textNode" presStyleLbl="node1" presStyleIdx="4" presStyleCnt="6">
        <dgm:presLayoutVars>
          <dgm:bulletEnabled val="1"/>
        </dgm:presLayoutVars>
      </dgm:prSet>
      <dgm:spPr/>
    </dgm:pt>
    <dgm:pt modelId="{E9716C1B-1A71-4BBA-B6D5-D8366E3F99F0}" type="pres">
      <dgm:prSet presAssocID="{3B9AFF43-6B7D-4B48-909A-53FE9B0C5EB4}" presName="sibTrans" presStyleCnt="0"/>
      <dgm:spPr/>
    </dgm:pt>
    <dgm:pt modelId="{CD265479-65DF-4E8E-9F1B-127C055CD020}" type="pres">
      <dgm:prSet presAssocID="{30C5D542-0F35-49C0-B5A5-B9FE4B0F3A40}" presName="textNode" presStyleLbl="node1" presStyleIdx="5" presStyleCnt="6">
        <dgm:presLayoutVars>
          <dgm:bulletEnabled val="1"/>
        </dgm:presLayoutVars>
      </dgm:prSet>
      <dgm:spPr/>
    </dgm:pt>
  </dgm:ptLst>
  <dgm:cxnLst>
    <dgm:cxn modelId="{55B3640A-B40F-4B0C-9959-99B3BA12B0AB}" type="presOf" srcId="{CBD6AAFE-E2A3-415E-9AEF-11F52F46DF7D}" destId="{A50F763B-5725-4B32-B5C1-E00218C5CE3E}" srcOrd="0" destOrd="0" presId="urn:microsoft.com/office/officeart/2005/8/layout/hProcess9"/>
    <dgm:cxn modelId="{2C3A3B22-1579-4DFA-825D-60B0B87F3640}" type="presOf" srcId="{34E070B4-9AF6-40D7-AFFC-61B270CD79C0}" destId="{68CB5448-C117-430D-A4D5-2D8126F2487B}" srcOrd="0" destOrd="0" presId="urn:microsoft.com/office/officeart/2005/8/layout/hProcess9"/>
    <dgm:cxn modelId="{C4D23C27-273E-49FC-9514-408DFDE7FEBD}" type="presOf" srcId="{30C5D542-0F35-49C0-B5A5-B9FE4B0F3A40}" destId="{CD265479-65DF-4E8E-9F1B-127C055CD020}" srcOrd="0" destOrd="0" presId="urn:microsoft.com/office/officeart/2005/8/layout/hProcess9"/>
    <dgm:cxn modelId="{BC115727-D188-4B0A-8B3A-2D3998E7F905}" type="presOf" srcId="{4F3DFB32-53B0-48EF-9F78-2C7A6601B1FC}" destId="{A50F763B-5725-4B32-B5C1-E00218C5CE3E}" srcOrd="0" destOrd="1" presId="urn:microsoft.com/office/officeart/2005/8/layout/hProcess9"/>
    <dgm:cxn modelId="{9A052C2E-D302-4D9F-8258-AE6368FBDE06}" srcId="{4AFC6156-CEF4-477F-AC7B-6E1F71A90786}" destId="{30C5D542-0F35-49C0-B5A5-B9FE4B0F3A40}" srcOrd="5" destOrd="0" parTransId="{5A25CE8B-5D25-470A-AC8A-62754F54A0C0}" sibTransId="{93860B63-4627-4561-8F77-6A6F8F120F0B}"/>
    <dgm:cxn modelId="{AAF0472F-C28A-4C37-90AC-E9BC81D7CE3B}" type="presOf" srcId="{1E144678-DE1C-4077-8F0D-857D1CAC6A5C}" destId="{B759850D-E3A7-4834-B1A7-1C9E95F9709C}" srcOrd="0" destOrd="0" presId="urn:microsoft.com/office/officeart/2005/8/layout/hProcess9"/>
    <dgm:cxn modelId="{FCCF3831-D4C0-4F9A-AB57-8F88456304F2}" srcId="{1AF54233-D2D8-4339-B9A5-8353C78A686E}" destId="{47B78A2E-7C6C-4607-937F-D778C7F20076}" srcOrd="0" destOrd="0" parTransId="{30DCEFCA-0D2C-4DC4-A791-1A7775B239C7}" sibTransId="{659A9033-1BFA-4ED7-A44A-DE18FE0E0895}"/>
    <dgm:cxn modelId="{E1FA5436-6F7D-432C-990C-0C468D195A13}" srcId="{4AFC6156-CEF4-477F-AC7B-6E1F71A90786}" destId="{CBD6AAFE-E2A3-415E-9AEF-11F52F46DF7D}" srcOrd="0" destOrd="0" parTransId="{8F1038AB-0D48-4378-A9B1-4C56F0341983}" sibTransId="{01278604-6DE6-4DFA-84F8-E52B7C390AC6}"/>
    <dgm:cxn modelId="{D1B6B03B-198E-4DF2-A261-74CDA982C201}" srcId="{4AFC6156-CEF4-477F-AC7B-6E1F71A90786}" destId="{34E070B4-9AF6-40D7-AFFC-61B270CD79C0}" srcOrd="3" destOrd="0" parTransId="{FBAFBF62-D500-4654-AF60-6D5FD75F4585}" sibTransId="{8CAC6C51-F38F-4F27-B301-7953A6F5C08C}"/>
    <dgm:cxn modelId="{5371BB3D-516B-43DA-B064-8383CD8AE227}" type="presOf" srcId="{CAC32733-7A22-4CA7-BF9A-D34321FFCC63}" destId="{7C97E771-1799-476D-85A4-01940EA98DE4}" srcOrd="0" destOrd="2" presId="urn:microsoft.com/office/officeart/2005/8/layout/hProcess9"/>
    <dgm:cxn modelId="{565D3865-885B-4628-BDBB-E8622253EE61}" type="presOf" srcId="{C91AE67A-BB3C-4D9A-AA03-4396D332ECDA}" destId="{68CB5448-C117-430D-A4D5-2D8126F2487B}" srcOrd="0" destOrd="1" presId="urn:microsoft.com/office/officeart/2005/8/layout/hProcess9"/>
    <dgm:cxn modelId="{377E9165-F2FD-44EB-B885-1AC3804F4570}" type="presOf" srcId="{4AFC6156-CEF4-477F-AC7B-6E1F71A90786}" destId="{A01989CD-61A5-46EB-AC99-B66F2FADDE8C}" srcOrd="0" destOrd="0" presId="urn:microsoft.com/office/officeart/2005/8/layout/hProcess9"/>
    <dgm:cxn modelId="{29906B49-0020-45AA-802A-D086D0E4E68E}" srcId="{2F08E2C2-9822-4BC4-93EF-E74081802110}" destId="{A232CE01-2BED-4B88-BFB9-4C5124FC6FD2}" srcOrd="0" destOrd="0" parTransId="{3B3BB4CC-D4B2-4F55-A29D-CF40D955A38D}" sibTransId="{CA91E797-2818-4D6D-957C-EB5CFB221D8B}"/>
    <dgm:cxn modelId="{45217B74-6BEB-4E89-8E94-7103AF903C26}" srcId="{1E144678-DE1C-4077-8F0D-857D1CAC6A5C}" destId="{68565D39-B113-4DCA-BF97-C96E50B6A53E}" srcOrd="0" destOrd="0" parTransId="{F3EECFC1-0CFD-4000-891D-617C1D6A76FD}" sibTransId="{61AA9B40-F4B2-46A1-B404-BDB2198AD2C7}"/>
    <dgm:cxn modelId="{B0728754-9D4F-4F79-8C8C-F7C82AD2788C}" srcId="{CBD6AAFE-E2A3-415E-9AEF-11F52F46DF7D}" destId="{4F3DFB32-53B0-48EF-9F78-2C7A6601B1FC}" srcOrd="0" destOrd="0" parTransId="{3DE92C0C-1C37-4787-A143-E5C2EAB7721A}" sibTransId="{78D24553-D1CB-49C0-9D99-D1071A37CAA1}"/>
    <dgm:cxn modelId="{9391A87C-DA79-443C-8B81-1B17D8FAD75E}" type="presOf" srcId="{1AF54233-D2D8-4339-B9A5-8353C78A686E}" destId="{7C97E771-1799-476D-85A4-01940EA98DE4}" srcOrd="0" destOrd="0" presId="urn:microsoft.com/office/officeart/2005/8/layout/hProcess9"/>
    <dgm:cxn modelId="{B75BB38F-92D7-4C97-95CC-7928DB1CA7F2}" type="presOf" srcId="{A232CE01-2BED-4B88-BFB9-4C5124FC6FD2}" destId="{7D8B6264-F947-4902-B027-FD8BE5C41481}" srcOrd="0" destOrd="1" presId="urn:microsoft.com/office/officeart/2005/8/layout/hProcess9"/>
    <dgm:cxn modelId="{E00A8B95-CC5D-46B5-90BB-368476D8944B}" srcId="{4AFC6156-CEF4-477F-AC7B-6E1F71A90786}" destId="{1AF54233-D2D8-4339-B9A5-8353C78A686E}" srcOrd="4" destOrd="0" parTransId="{26B0149C-8D4D-4298-A5FF-5957424D5269}" sibTransId="{3B9AFF43-6B7D-4B48-909A-53FE9B0C5EB4}"/>
    <dgm:cxn modelId="{83E01C97-803D-422A-933E-9374874101A5}" srcId="{4AFC6156-CEF4-477F-AC7B-6E1F71A90786}" destId="{2F08E2C2-9822-4BC4-93EF-E74081802110}" srcOrd="2" destOrd="0" parTransId="{B3ACE15F-D559-4EF2-8333-C24FAAE17195}" sibTransId="{D054B9A5-76AE-4F02-8A9E-D98BFACB6DF2}"/>
    <dgm:cxn modelId="{AC26F19D-1116-47A1-8465-517345C51AB4}" type="presOf" srcId="{2F08E2C2-9822-4BC4-93EF-E74081802110}" destId="{7D8B6264-F947-4902-B027-FD8BE5C41481}" srcOrd="0" destOrd="0" presId="urn:microsoft.com/office/officeart/2005/8/layout/hProcess9"/>
    <dgm:cxn modelId="{10E6E4A1-3833-4288-AB4A-7F18B1CBEBAB}" srcId="{1AF54233-D2D8-4339-B9A5-8353C78A686E}" destId="{CAC32733-7A22-4CA7-BF9A-D34321FFCC63}" srcOrd="1" destOrd="0" parTransId="{A4F86274-71BD-4730-9142-712E93EB9A80}" sibTransId="{1EFBEF44-FD6B-47E0-BD86-C0B1CC25EE6A}"/>
    <dgm:cxn modelId="{57B95DB8-F877-4E05-B59C-C8AF55A9EC74}" type="presOf" srcId="{F99ED6A3-F91E-4D77-BC8E-F3DDCF10B83C}" destId="{CD265479-65DF-4E8E-9F1B-127C055CD020}" srcOrd="0" destOrd="1" presId="urn:microsoft.com/office/officeart/2005/8/layout/hProcess9"/>
    <dgm:cxn modelId="{3DD511B9-914C-465C-9BA1-AB1B630D638C}" srcId="{34E070B4-9AF6-40D7-AFFC-61B270CD79C0}" destId="{C91AE67A-BB3C-4D9A-AA03-4396D332ECDA}" srcOrd="0" destOrd="0" parTransId="{65F32AA6-0E7E-459E-9DD8-5976519B536B}" sibTransId="{A8980F3E-BDC7-434B-B80F-E0CB704C5EFA}"/>
    <dgm:cxn modelId="{594E24BB-468B-4E85-B264-8C5A29BE59FD}" type="presOf" srcId="{68565D39-B113-4DCA-BF97-C96E50B6A53E}" destId="{B759850D-E3A7-4834-B1A7-1C9E95F9709C}" srcOrd="0" destOrd="1" presId="urn:microsoft.com/office/officeart/2005/8/layout/hProcess9"/>
    <dgm:cxn modelId="{B4CE90C4-8801-44D9-BEA5-35C3CA7C50E2}" srcId="{4AFC6156-CEF4-477F-AC7B-6E1F71A90786}" destId="{1E144678-DE1C-4077-8F0D-857D1CAC6A5C}" srcOrd="1" destOrd="0" parTransId="{D430474B-7B21-49C3-A8EF-61D0E6556C5B}" sibTransId="{24FAA73D-8A60-4E54-AEDE-6DB7BC806C3A}"/>
    <dgm:cxn modelId="{7BB1F9E4-3073-462E-91DA-8B2DA96F426A}" type="presOf" srcId="{47B78A2E-7C6C-4607-937F-D778C7F20076}" destId="{7C97E771-1799-476D-85A4-01940EA98DE4}" srcOrd="0" destOrd="1" presId="urn:microsoft.com/office/officeart/2005/8/layout/hProcess9"/>
    <dgm:cxn modelId="{594339EA-CCA7-47D1-84A7-1AD14327F81F}" srcId="{30C5D542-0F35-49C0-B5A5-B9FE4B0F3A40}" destId="{F99ED6A3-F91E-4D77-BC8E-F3DDCF10B83C}" srcOrd="0" destOrd="0" parTransId="{0B256346-5151-46C0-BB6E-D9043D680E96}" sibTransId="{BB2D0E7D-1111-45EB-84AF-7E36E6DB0D93}"/>
    <dgm:cxn modelId="{2C59F6D3-E268-4470-A65E-F8914F932B13}" type="presParOf" srcId="{A01989CD-61A5-46EB-AC99-B66F2FADDE8C}" destId="{8A2B13F0-5A5C-4AE1-B1D7-82FB832CF51B}" srcOrd="0" destOrd="0" presId="urn:microsoft.com/office/officeart/2005/8/layout/hProcess9"/>
    <dgm:cxn modelId="{3BAD6CB1-9CD4-49D0-A208-74D409456114}" type="presParOf" srcId="{A01989CD-61A5-46EB-AC99-B66F2FADDE8C}" destId="{9A4F844E-9543-45EF-A7E6-9ACBA6AA8376}" srcOrd="1" destOrd="0" presId="urn:microsoft.com/office/officeart/2005/8/layout/hProcess9"/>
    <dgm:cxn modelId="{0A6F3CB8-B2B5-4AB1-B5C5-AA4C395D0BA3}" type="presParOf" srcId="{9A4F844E-9543-45EF-A7E6-9ACBA6AA8376}" destId="{A50F763B-5725-4B32-B5C1-E00218C5CE3E}" srcOrd="0" destOrd="0" presId="urn:microsoft.com/office/officeart/2005/8/layout/hProcess9"/>
    <dgm:cxn modelId="{81065ED0-3709-4FF2-8DDE-076C4A2588A2}" type="presParOf" srcId="{9A4F844E-9543-45EF-A7E6-9ACBA6AA8376}" destId="{64FC9E61-B6C1-46DE-9E4B-2DB4862A51BD}" srcOrd="1" destOrd="0" presId="urn:microsoft.com/office/officeart/2005/8/layout/hProcess9"/>
    <dgm:cxn modelId="{05DEF7B5-A823-45E7-A57E-F1CDEEBECAA4}" type="presParOf" srcId="{9A4F844E-9543-45EF-A7E6-9ACBA6AA8376}" destId="{B759850D-E3A7-4834-B1A7-1C9E95F9709C}" srcOrd="2" destOrd="0" presId="urn:microsoft.com/office/officeart/2005/8/layout/hProcess9"/>
    <dgm:cxn modelId="{B06DD168-C2D2-4CFC-A569-AF6E4C9FFA4E}" type="presParOf" srcId="{9A4F844E-9543-45EF-A7E6-9ACBA6AA8376}" destId="{D34AB66B-3D50-4E51-9B0E-008293D811D6}" srcOrd="3" destOrd="0" presId="urn:microsoft.com/office/officeart/2005/8/layout/hProcess9"/>
    <dgm:cxn modelId="{519B5926-5F20-45C9-8E79-20BC2F7052D3}" type="presParOf" srcId="{9A4F844E-9543-45EF-A7E6-9ACBA6AA8376}" destId="{7D8B6264-F947-4902-B027-FD8BE5C41481}" srcOrd="4" destOrd="0" presId="urn:microsoft.com/office/officeart/2005/8/layout/hProcess9"/>
    <dgm:cxn modelId="{0ADE8287-7331-4865-A5DB-6177317CBE7C}" type="presParOf" srcId="{9A4F844E-9543-45EF-A7E6-9ACBA6AA8376}" destId="{1DD536A8-C986-47E7-88FF-BA7BA3ACCDAA}" srcOrd="5" destOrd="0" presId="urn:microsoft.com/office/officeart/2005/8/layout/hProcess9"/>
    <dgm:cxn modelId="{0EBB3F8B-ACC5-4205-9B95-7FA07D66DC58}" type="presParOf" srcId="{9A4F844E-9543-45EF-A7E6-9ACBA6AA8376}" destId="{68CB5448-C117-430D-A4D5-2D8126F2487B}" srcOrd="6" destOrd="0" presId="urn:microsoft.com/office/officeart/2005/8/layout/hProcess9"/>
    <dgm:cxn modelId="{75A19F2A-6229-4D3C-8DDB-20D303E0F526}" type="presParOf" srcId="{9A4F844E-9543-45EF-A7E6-9ACBA6AA8376}" destId="{2655F5CE-39E3-4C41-AEF4-5B330C081841}" srcOrd="7" destOrd="0" presId="urn:microsoft.com/office/officeart/2005/8/layout/hProcess9"/>
    <dgm:cxn modelId="{DBF2706F-7A6F-4573-A553-9F2B6912A980}" type="presParOf" srcId="{9A4F844E-9543-45EF-A7E6-9ACBA6AA8376}" destId="{7C97E771-1799-476D-85A4-01940EA98DE4}" srcOrd="8" destOrd="0" presId="urn:microsoft.com/office/officeart/2005/8/layout/hProcess9"/>
    <dgm:cxn modelId="{FE73AC33-6871-4AAD-A397-0CE2EEB940EB}" type="presParOf" srcId="{9A4F844E-9543-45EF-A7E6-9ACBA6AA8376}" destId="{E9716C1B-1A71-4BBA-B6D5-D8366E3F99F0}" srcOrd="9" destOrd="0" presId="urn:microsoft.com/office/officeart/2005/8/layout/hProcess9"/>
    <dgm:cxn modelId="{781B2451-4E43-4CDF-ADC2-8C4118F917A1}" type="presParOf" srcId="{9A4F844E-9543-45EF-A7E6-9ACBA6AA8376}" destId="{CD265479-65DF-4E8E-9F1B-127C055CD02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13F0-5A5C-4AE1-B1D7-82FB832CF51B}">
      <dsp:nvSpPr>
        <dsp:cNvPr id="0" name=""/>
        <dsp:cNvSpPr/>
      </dsp:nvSpPr>
      <dsp:spPr>
        <a:xfrm>
          <a:off x="852725" y="0"/>
          <a:ext cx="9664223" cy="5049837"/>
        </a:xfrm>
        <a:prstGeom prst="rightArrow">
          <a:avLst/>
        </a:prstGeom>
        <a:solidFill>
          <a:schemeClr val="bg1">
            <a:lumMod val="75000"/>
          </a:schemeClr>
        </a:solidFill>
        <a:ln>
          <a:solidFill>
            <a:schemeClr val="tx2">
              <a:lumMod val="50000"/>
            </a:schemeClr>
          </a:solidFill>
        </a:ln>
        <a:effectLst/>
      </dsp:spPr>
      <dsp:style>
        <a:lnRef idx="0">
          <a:scrgbClr r="0" g="0" b="0"/>
        </a:lnRef>
        <a:fillRef idx="1">
          <a:scrgbClr r="0" g="0" b="0"/>
        </a:fillRef>
        <a:effectRef idx="0">
          <a:scrgbClr r="0" g="0" b="0"/>
        </a:effectRef>
        <a:fontRef idx="minor"/>
      </dsp:style>
    </dsp:sp>
    <dsp:sp modelId="{A50F763B-5725-4B32-B5C1-E00218C5CE3E}">
      <dsp:nvSpPr>
        <dsp:cNvPr id="0" name=""/>
        <dsp:cNvSpPr/>
      </dsp:nvSpPr>
      <dsp:spPr>
        <a:xfrm>
          <a:off x="13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December 2017</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accountability system design</a:t>
          </a:r>
        </a:p>
      </dsp:txBody>
      <dsp:txXfrm>
        <a:off x="81359" y="1596172"/>
        <a:ext cx="1501372" cy="1857492"/>
      </dsp:txXfrm>
    </dsp:sp>
    <dsp:sp modelId="{B759850D-E3A7-4834-B1A7-1C9E95F9709C}">
      <dsp:nvSpPr>
        <dsp:cNvPr id="0" name=""/>
        <dsp:cNvSpPr/>
      </dsp:nvSpPr>
      <dsp:spPr>
        <a:xfrm>
          <a:off x="194125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January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weighting of accountability indicators</a:t>
          </a:r>
        </a:p>
      </dsp:txBody>
      <dsp:txXfrm>
        <a:off x="2022476" y="1596172"/>
        <a:ext cx="1501372" cy="1857492"/>
      </dsp:txXfrm>
    </dsp:sp>
    <dsp:sp modelId="{7D8B6264-F947-4902-B027-FD8BE5C41481}">
      <dsp:nvSpPr>
        <dsp:cNvPr id="0" name=""/>
        <dsp:cNvSpPr/>
      </dsp:nvSpPr>
      <dsp:spPr>
        <a:xfrm>
          <a:off x="3882372"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March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&amp; vote to solicit public comment on proposed amendments to state accountability regulations (603 CMR 2.00)</a:t>
          </a:r>
        </a:p>
      </dsp:txBody>
      <dsp:txXfrm>
        <a:off x="3963593" y="1596172"/>
        <a:ext cx="1501372" cy="1857492"/>
      </dsp:txXfrm>
    </dsp:sp>
    <dsp:sp modelId="{68CB5448-C117-430D-A4D5-2D8126F2487B}">
      <dsp:nvSpPr>
        <dsp:cNvPr id="0" name=""/>
        <dsp:cNvSpPr/>
      </dsp:nvSpPr>
      <dsp:spPr>
        <a:xfrm>
          <a:off x="5823488"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May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about accountability &amp; assistance system</a:t>
          </a:r>
        </a:p>
      </dsp:txBody>
      <dsp:txXfrm>
        <a:off x="5904709" y="1596172"/>
        <a:ext cx="1501372" cy="1857492"/>
      </dsp:txXfrm>
    </dsp:sp>
    <dsp:sp modelId="{7C97E771-1799-476D-85A4-01940EA98DE4}">
      <dsp:nvSpPr>
        <dsp:cNvPr id="0" name=""/>
        <dsp:cNvSpPr/>
      </dsp:nvSpPr>
      <dsp:spPr>
        <a:xfrm>
          <a:off x="7764605" y="1514951"/>
          <a:ext cx="1663814" cy="201993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rPr>
            <a:t>June 2018</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discussion &amp; vote on proposed amendments to state accountability regulations</a:t>
          </a:r>
        </a:p>
        <a:p>
          <a:pPr marL="57150" lvl="1" indent="-57150" algn="l" defTabSz="488950">
            <a:lnSpc>
              <a:spcPct val="90000"/>
            </a:lnSpc>
            <a:spcBef>
              <a:spcPct val="0"/>
            </a:spcBef>
            <a:spcAft>
              <a:spcPct val="15000"/>
            </a:spcAft>
            <a:buChar char="•"/>
          </a:pPr>
          <a:r>
            <a:rPr lang="en-US" sz="1100" kern="1200" dirty="0">
              <a:solidFill>
                <a:sysClr val="windowText" lastClr="000000"/>
              </a:solidFill>
            </a:rPr>
            <a:t>BESE vote on new accountability system</a:t>
          </a:r>
        </a:p>
      </dsp:txBody>
      <dsp:txXfrm>
        <a:off x="7845826" y="1596172"/>
        <a:ext cx="1501372" cy="1857492"/>
      </dsp:txXfrm>
    </dsp:sp>
    <dsp:sp modelId="{CD265479-65DF-4E8E-9F1B-127C055CD020}">
      <dsp:nvSpPr>
        <dsp:cNvPr id="0" name=""/>
        <dsp:cNvSpPr/>
      </dsp:nvSpPr>
      <dsp:spPr>
        <a:xfrm>
          <a:off x="9705721" y="1514951"/>
          <a:ext cx="1663814" cy="2019934"/>
        </a:xfrm>
        <a:prstGeom prst="roundRect">
          <a:avLst/>
        </a:prstGeom>
        <a:solidFill>
          <a:schemeClr val="lt1">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solidFill>
            </a:rPr>
            <a:t>September 2018</a:t>
          </a:r>
        </a:p>
        <a:p>
          <a:pPr marL="57150" lvl="1" indent="-57150" algn="l" defTabSz="488950">
            <a:lnSpc>
              <a:spcPct val="90000"/>
            </a:lnSpc>
            <a:spcBef>
              <a:spcPct val="0"/>
            </a:spcBef>
            <a:spcAft>
              <a:spcPct val="15000"/>
            </a:spcAft>
            <a:buChar char="•"/>
          </a:pPr>
          <a:r>
            <a:rPr lang="en-US" sz="1100" b="1" kern="1200" dirty="0">
              <a:solidFill>
                <a:sysClr val="windowText" lastClr="000000"/>
              </a:solidFill>
            </a:rPr>
            <a:t>ESE publishes 2018 accountability results for all public schools &amp; districts</a:t>
          </a:r>
        </a:p>
      </dsp:txBody>
      <dsp:txXfrm>
        <a:off x="9786942" y="1596172"/>
        <a:ext cx="1501372" cy="18574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2018/5/16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2018/5/16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88529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956028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4A1A75-D7F3-4844-8CCE-58C539C9ED6B}" type="slidenum">
              <a:rPr lang="en-US" smtClean="0"/>
              <a:pPr/>
              <a:t>37</a:t>
            </a:fld>
            <a:endParaRPr lang="en-US" dirty="0"/>
          </a:p>
        </p:txBody>
      </p:sp>
    </p:spTree>
    <p:extLst>
      <p:ext uri="{BB962C8B-B14F-4D97-AF65-F5344CB8AC3E}">
        <p14:creationId xmlns:p14="http://schemas.microsoft.com/office/powerpoint/2010/main" val="68410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2444892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1075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2170545"/>
            <a:ext cx="6678954" cy="1505527"/>
          </a:xfrm>
        </p:spPr>
        <p:txBody>
          <a:bodyPr/>
          <a:lstStyle/>
          <a:p>
            <a:r>
              <a:rPr lang="en-US" sz="3200" dirty="0"/>
              <a:t>Massachusetts’ </a:t>
            </a:r>
            <a:br>
              <a:rPr lang="en-US" sz="3200" dirty="0"/>
            </a:br>
            <a:r>
              <a:rPr lang="en-US" sz="3200" dirty="0"/>
              <a:t>Next-Generation Accountability &amp; Assistance System</a:t>
            </a:r>
          </a:p>
        </p:txBody>
      </p:sp>
      <p:sp>
        <p:nvSpPr>
          <p:cNvPr id="4" name="Subtitle 3"/>
          <p:cNvSpPr>
            <a:spLocks noGrp="1"/>
          </p:cNvSpPr>
          <p:nvPr>
            <p:ph type="subTitle" idx="1"/>
          </p:nvPr>
        </p:nvSpPr>
        <p:spPr>
          <a:xfrm>
            <a:off x="5417389" y="3676073"/>
            <a:ext cx="6659592" cy="801036"/>
          </a:xfrm>
        </p:spPr>
        <p:txBody>
          <a:bodyPr/>
          <a:lstStyle/>
          <a:p>
            <a:r>
              <a:rPr lang="en-US" sz="1600" dirty="0"/>
              <a:t>Presentation to the Board of Elementary &amp; Secondary Education</a:t>
            </a:r>
          </a:p>
          <a:p>
            <a:r>
              <a:rPr lang="en-US" sz="1600" dirty="0"/>
              <a:t>May 2018</a:t>
            </a:r>
          </a:p>
        </p:txBody>
      </p:sp>
      <p:sp>
        <p:nvSpPr>
          <p:cNvPr id="3" name="TextBox 2"/>
          <p:cNvSpPr txBox="1"/>
          <p:nvPr/>
        </p:nvSpPr>
        <p:spPr>
          <a:xfrm>
            <a:off x="5417389" y="4553527"/>
            <a:ext cx="6382327" cy="861774"/>
          </a:xfrm>
          <a:prstGeom prst="rect">
            <a:avLst/>
          </a:prstGeom>
          <a:noFill/>
        </p:spPr>
        <p:txBody>
          <a:bodyPr wrap="square" rtlCol="0">
            <a:spAutoFit/>
          </a:bodyPr>
          <a:lstStyle/>
          <a:p>
            <a:r>
              <a:rPr lang="en-US" sz="1600" dirty="0">
                <a:solidFill>
                  <a:schemeClr val="accent1">
                    <a:lumMod val="50000"/>
                  </a:schemeClr>
                </a:solidFill>
              </a:rPr>
              <a:t>Russell Johnston, Senior Associate Commissioner</a:t>
            </a:r>
          </a:p>
          <a:p>
            <a:r>
              <a:rPr lang="en-US" sz="1600" dirty="0">
                <a:solidFill>
                  <a:schemeClr val="accent1">
                    <a:lumMod val="50000"/>
                  </a:schemeClr>
                </a:solidFill>
              </a:rPr>
              <a:t>Rob Curtin, Associate Commissioner</a:t>
            </a:r>
          </a:p>
          <a:p>
            <a:r>
              <a:rPr lang="en-US" sz="1600" dirty="0">
                <a:solidFill>
                  <a:schemeClr val="accent1">
                    <a:lumMod val="50000"/>
                  </a:schemeClr>
                </a:solidFill>
              </a:rPr>
              <a:t>Ventura Rodriguez, Associate Commissioner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accountability indicators – 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graphicFrame>
        <p:nvGraphicFramePr>
          <p:cNvPr id="5" name="Table 4" descr="Weighting of Indicator categories for percentile calculation" title="Massachusetts' accountability indicators - high schools"/>
          <p:cNvGraphicFramePr>
            <a:graphicFrameLocks noGrp="1"/>
          </p:cNvGraphicFramePr>
          <p:nvPr>
            <p:extLst>
              <p:ext uri="{D42A27DB-BD31-4B8C-83A1-F6EECF244321}">
                <p14:modId xmlns:p14="http://schemas.microsoft.com/office/powerpoint/2010/main" val="2981088282"/>
              </p:ext>
            </p:extLst>
          </p:nvPr>
        </p:nvGraphicFramePr>
        <p:xfrm>
          <a:off x="468086" y="1146790"/>
          <a:ext cx="11152413" cy="5233626"/>
        </p:xfrm>
        <a:graphic>
          <a:graphicData uri="http://schemas.openxmlformats.org/drawingml/2006/table">
            <a:tbl>
              <a:tblPr firstRow="1" bandRow="1">
                <a:tableStyleId>{5C22544A-7EE6-4342-B048-85BDC9FD1C3A}</a:tableStyleId>
              </a:tblPr>
              <a:tblGrid>
                <a:gridCol w="2398939">
                  <a:extLst>
                    <a:ext uri="{9D8B030D-6E8A-4147-A177-3AD203B41FA5}">
                      <a16:colId xmlns:a16="http://schemas.microsoft.com/office/drawing/2014/main" val="20000"/>
                    </a:ext>
                  </a:extLst>
                </a:gridCol>
                <a:gridCol w="8753474">
                  <a:extLst>
                    <a:ext uri="{9D8B030D-6E8A-4147-A177-3AD203B41FA5}">
                      <a16:colId xmlns:a16="http://schemas.microsoft.com/office/drawing/2014/main" val="20002"/>
                    </a:ext>
                  </a:extLst>
                </a:gridCol>
              </a:tblGrid>
              <a:tr h="326190">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Measure</a:t>
                      </a: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30126">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English language</a:t>
                      </a:r>
                      <a:r>
                        <a:rPr lang="en-US" sz="1600" baseline="0" dirty="0">
                          <a:solidFill>
                            <a:schemeClr val="accent1">
                              <a:lumMod val="50000"/>
                            </a:schemeClr>
                          </a:solidFill>
                        </a:rPr>
                        <a:t> arts (</a:t>
                      </a:r>
                      <a:r>
                        <a:rPr lang="en-US" sz="1600" dirty="0">
                          <a:solidFill>
                            <a:schemeClr val="accent1">
                              <a:lumMod val="50000"/>
                            </a:schemeClr>
                          </a:solidFill>
                        </a:rPr>
                        <a:t>ELA) achievement (Composite Performance Index (CPI))</a:t>
                      </a:r>
                      <a:endParaRPr lang="en-US" sz="1600" baseline="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baseline="0" dirty="0">
                          <a:solidFill>
                            <a:schemeClr val="accent1">
                              <a:lumMod val="50000"/>
                            </a:schemeClr>
                          </a:solidFill>
                        </a:rPr>
                        <a:t>Mathematics achievement (CPI)</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Science achievement (CPI)</a:t>
                      </a:r>
                    </a:p>
                  </a:txBody>
                  <a:tcPr marL="68580" marR="68580" marT="0" marB="0" anchor="ctr"/>
                </a:tc>
                <a:extLst>
                  <a:ext uri="{0D108BD9-81ED-4DB2-BD59-A6C34878D82A}">
                    <a16:rowId xmlns:a16="http://schemas.microsoft.com/office/drawing/2014/main" val="10001"/>
                  </a:ext>
                </a:extLst>
              </a:tr>
              <a:tr h="68928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Mathematics mean SGP</a:t>
                      </a:r>
                    </a:p>
                  </a:txBody>
                  <a:tcPr marL="68580" marR="68580" marT="0" marB="0" anchor="ctr"/>
                </a:tc>
                <a:extLst>
                  <a:ext uri="{0D108BD9-81ED-4DB2-BD59-A6C34878D82A}">
                    <a16:rowId xmlns:a16="http://schemas.microsoft.com/office/drawing/2014/main" val="10002"/>
                  </a:ext>
                </a:extLst>
              </a:tr>
              <a:tr h="1209675">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rate (five-year cohort graduation rate plus</a:t>
                      </a:r>
                      <a:r>
                        <a:rPr lang="en-US" sz="1600" baseline="0" dirty="0">
                          <a:solidFill>
                            <a:schemeClr val="accent1">
                              <a:lumMod val="50000"/>
                            </a:schemeClr>
                          </a:solidFill>
                        </a:rPr>
                        <a:t> the percentage of students still enrolled)</a:t>
                      </a:r>
                      <a:endParaRPr lang="en-US" sz="1600" dirty="0">
                        <a:solidFill>
                          <a:schemeClr val="accent1">
                            <a:lumMod val="50000"/>
                          </a:schemeClr>
                        </a:solidFill>
                      </a:endParaRP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tc>
                <a:extLst>
                  <a:ext uri="{0D108BD9-81ED-4DB2-BD59-A6C34878D82A}">
                    <a16:rowId xmlns:a16="http://schemas.microsoft.com/office/drawing/2014/main" val="10003"/>
                  </a:ext>
                </a:extLst>
              </a:tr>
              <a:tr h="676275">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 (percentage</a:t>
                      </a:r>
                      <a:r>
                        <a:rPr lang="en-US" sz="1600" baseline="0" dirty="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1228725">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(percentage of students missing 10 percent or more of their days in membership)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Percentage of 11</a:t>
                      </a:r>
                      <a:r>
                        <a:rPr lang="en-US" sz="1600" baseline="30000" dirty="0">
                          <a:solidFill>
                            <a:schemeClr val="accent1">
                              <a:lumMod val="50000"/>
                            </a:schemeClr>
                          </a:solidFill>
                        </a:rPr>
                        <a:t>th</a:t>
                      </a:r>
                      <a:r>
                        <a:rPr lang="en-US" sz="1600" dirty="0">
                          <a:solidFill>
                            <a:schemeClr val="accent1">
                              <a:lumMod val="50000"/>
                            </a:schemeClr>
                          </a:solidFill>
                        </a:rPr>
                        <a:t> &amp; 12</a:t>
                      </a:r>
                      <a:r>
                        <a:rPr lang="en-US" sz="1600" baseline="30000" dirty="0">
                          <a:solidFill>
                            <a:schemeClr val="accent1">
                              <a:lumMod val="50000"/>
                            </a:schemeClr>
                          </a:solidFill>
                        </a:rPr>
                        <a:t>th</a:t>
                      </a:r>
                      <a:r>
                        <a:rPr lang="en-US" sz="1600" dirty="0">
                          <a:solidFill>
                            <a:schemeClr val="accent1">
                              <a:lumMod val="50000"/>
                            </a:schemeClr>
                          </a:solidFill>
                        </a:rPr>
                        <a:t> graders completing advanced coursework (Advanced</a:t>
                      </a:r>
                      <a:r>
                        <a:rPr lang="en-US" sz="1600" baseline="0" dirty="0">
                          <a:solidFill>
                            <a:schemeClr val="accent1">
                              <a:lumMod val="50000"/>
                            </a:schemeClr>
                          </a:solidFill>
                        </a:rPr>
                        <a:t> Placement, International Baccalaureate, postsecondary courses, &amp;/or other selected rigorous courses. </a:t>
                      </a:r>
                      <a:r>
                        <a:rPr lang="en-US" sz="1600" i="1" baseline="0" dirty="0">
                          <a:solidFill>
                            <a:schemeClr val="accent1">
                              <a:lumMod val="50000"/>
                            </a:schemeClr>
                          </a:solidFill>
                        </a:rPr>
                        <a:t>Note:</a:t>
                      </a:r>
                      <a:r>
                        <a:rPr lang="en-US" sz="1600" baseline="0" dirty="0">
                          <a:solidFill>
                            <a:schemeClr val="accent1">
                              <a:lumMod val="50000"/>
                            </a:schemeClr>
                          </a:solidFill>
                        </a:rPr>
                        <a:t> </a:t>
                      </a:r>
                      <a:r>
                        <a:rPr lang="en-US" sz="1600" baseline="0" dirty="0" err="1">
                          <a:solidFill>
                            <a:schemeClr val="accent1">
                              <a:lumMod val="50000"/>
                            </a:schemeClr>
                          </a:solidFill>
                        </a:rPr>
                        <a:t>MassCore</a:t>
                      </a:r>
                      <a:r>
                        <a:rPr lang="en-US" sz="1600" baseline="0" dirty="0">
                          <a:solidFill>
                            <a:schemeClr val="accent1">
                              <a:lumMod val="50000"/>
                            </a:schemeClr>
                          </a:solidFill>
                        </a:rPr>
                        <a:t> may be included in the future) </a:t>
                      </a:r>
                      <a:r>
                        <a:rPr lang="en-US" sz="1600" dirty="0">
                          <a:solidFill>
                            <a:schemeClr val="accent1">
                              <a:lumMod val="50000"/>
                            </a:schemeClr>
                          </a:solidFill>
                        </a:rPr>
                        <a:t> </a:t>
                      </a:r>
                      <a:endParaRPr lang="en-US" sz="1600" dirty="0">
                        <a:solidFill>
                          <a:schemeClr val="accent1">
                            <a:lumMod val="50000"/>
                          </a:schemeClr>
                        </a:solidFill>
                        <a:latin typeface="+mn-lt"/>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4</a:t>
            </a:r>
          </a:p>
        </p:txBody>
      </p:sp>
      <p:sp>
        <p:nvSpPr>
          <p:cNvPr id="4" name="TextBox 3"/>
          <p:cNvSpPr txBox="1"/>
          <p:nvPr/>
        </p:nvSpPr>
        <p:spPr>
          <a:xfrm>
            <a:off x="2428874" y="2609850"/>
            <a:ext cx="8505825" cy="1323439"/>
          </a:xfrm>
          <a:prstGeom prst="rect">
            <a:avLst/>
          </a:prstGeom>
          <a:noFill/>
        </p:spPr>
        <p:txBody>
          <a:bodyPr wrap="square" rtlCol="0">
            <a:spAutoFit/>
          </a:bodyPr>
          <a:lstStyle/>
          <a:p>
            <a:r>
              <a:rPr lang="en-US" sz="4000" dirty="0">
                <a:solidFill>
                  <a:schemeClr val="accent1">
                    <a:lumMod val="50000"/>
                  </a:schemeClr>
                </a:solidFill>
                <a:latin typeface="+mj-lt"/>
              </a:rPr>
              <a:t>Weighting of accountability indicators</a:t>
            </a:r>
          </a:p>
        </p:txBody>
      </p:sp>
      <p:sp>
        <p:nvSpPr>
          <p:cNvPr id="3" name="Title 2" hidden="1"/>
          <p:cNvSpPr>
            <a:spLocks noGrp="1"/>
          </p:cNvSpPr>
          <p:nvPr>
            <p:ph type="title"/>
          </p:nvPr>
        </p:nvSpPr>
        <p:spPr/>
        <p:txBody>
          <a:bodyPr/>
          <a:lstStyle/>
          <a:p>
            <a:r>
              <a:rPr lang="en-US" dirty="0"/>
              <a:t>4. Weighting of accountability indicators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for weighting achievement &amp; growth</a:t>
            </a:r>
          </a:p>
        </p:txBody>
      </p:sp>
      <p:sp>
        <p:nvSpPr>
          <p:cNvPr id="3" name="Content Placeholder 2"/>
          <p:cNvSpPr>
            <a:spLocks noGrp="1"/>
          </p:cNvSpPr>
          <p:nvPr>
            <p:ph idx="1"/>
          </p:nvPr>
        </p:nvSpPr>
        <p:spPr/>
        <p:txBody>
          <a:bodyPr/>
          <a:lstStyle/>
          <a:p>
            <a:r>
              <a:rPr lang="en-US" sz="2800" dirty="0"/>
              <a:t>The current ratio of achievement &amp; growth is 3 (achievement) to 1 (growth)</a:t>
            </a:r>
          </a:p>
          <a:p>
            <a:r>
              <a:rPr lang="en-US" sz="2800" dirty="0"/>
              <a:t>Impact of increasing weight of growth in system:</a:t>
            </a:r>
          </a:p>
          <a:p>
            <a:pPr lvl="1"/>
            <a:r>
              <a:rPr lang="en-US" sz="2400" dirty="0"/>
              <a:t>Could increase differentiation between similarly-achieving schools</a:t>
            </a:r>
          </a:p>
          <a:p>
            <a:pPr lvl="1"/>
            <a:r>
              <a:rPr lang="en-US" sz="2400" dirty="0"/>
              <a:t>Increases the value of a normative measure (there will always be a 1</a:t>
            </a:r>
            <a:r>
              <a:rPr lang="en-US" sz="2400" baseline="30000" dirty="0"/>
              <a:t>st</a:t>
            </a:r>
            <a:r>
              <a:rPr lang="en-US" sz="2400" dirty="0"/>
              <a:t> percentile &amp; a 99</a:t>
            </a:r>
            <a:r>
              <a:rPr lang="en-US" sz="2400" baseline="30000" dirty="0"/>
              <a:t>th</a:t>
            </a:r>
            <a:r>
              <a:rPr lang="en-US" sz="2400" dirty="0"/>
              <a:t> percentile)</a:t>
            </a:r>
          </a:p>
          <a:p>
            <a:pPr lvl="1"/>
            <a:r>
              <a:rPr lang="en-US" sz="2400" dirty="0"/>
              <a:t>Decreases the value of grade 3 assessment results (no SGP for students in grade 3)</a:t>
            </a:r>
          </a:p>
          <a:p>
            <a:pPr lvl="1"/>
            <a:r>
              <a:rPr lang="en-US" sz="2400" dirty="0"/>
              <a:t>Decreases value of science assessment in system (no SGP for science)</a:t>
            </a:r>
          </a:p>
          <a:p>
            <a:pPr lvl="1">
              <a:buNone/>
            </a:pPr>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Considerations for weighting achievement &amp; growth</a:t>
            </a:r>
            <a:endParaRPr lang="en-US" dirty="0"/>
          </a:p>
        </p:txBody>
      </p:sp>
      <p:sp>
        <p:nvSpPr>
          <p:cNvPr id="3" name="Content Placeholder 2"/>
          <p:cNvSpPr>
            <a:spLocks noGrp="1"/>
          </p:cNvSpPr>
          <p:nvPr>
            <p:ph idx="1"/>
          </p:nvPr>
        </p:nvSpPr>
        <p:spPr/>
        <p:txBody>
          <a:bodyPr/>
          <a:lstStyle/>
          <a:p>
            <a:r>
              <a:rPr lang="en-US" sz="2800" dirty="0"/>
              <a:t>All indicators need to be included in the weighting</a:t>
            </a:r>
          </a:p>
          <a:p>
            <a:r>
              <a:rPr lang="en-US" sz="2800" dirty="0"/>
              <a:t>Progress towards English language proficiency only applies to a subset of schools, &amp; weighting needs to be flexible</a:t>
            </a:r>
          </a:p>
          <a:p>
            <a:r>
              <a:rPr lang="en-US" sz="2800" dirty="0"/>
              <a:t>Ratio between achievement &amp; growth can be held constant between non-high schools &amp; high schools but actual weightings will differ</a:t>
            </a:r>
          </a:p>
          <a:p>
            <a:r>
              <a:rPr lang="en-US" sz="2800" dirty="0"/>
              <a:t>ESE intends to apply the same weighting rules to both the normative &amp; criterion-referenced components of the system</a:t>
            </a:r>
          </a:p>
          <a:p>
            <a:r>
              <a:rPr lang="en-US" sz="2800" b="1" dirty="0"/>
              <a:t>Recommendation is to maintain current ratio (3:1)</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weighting of indicators in non-high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graphicFrame>
        <p:nvGraphicFramePr>
          <p:cNvPr id="6" name="Table 5" descr="Weighting of percentile indicators in non-high schools&#10;&#10;&#10;" title="Weighting of percentile indicators in non-high schools"/>
          <p:cNvGraphicFramePr>
            <a:graphicFrameLocks noGrp="1"/>
          </p:cNvGraphicFramePr>
          <p:nvPr>
            <p:extLst>
              <p:ext uri="{D42A27DB-BD31-4B8C-83A1-F6EECF244321}">
                <p14:modId xmlns:p14="http://schemas.microsoft.com/office/powerpoint/2010/main" val="104583591"/>
              </p:ext>
            </p:extLst>
          </p:nvPr>
        </p:nvGraphicFramePr>
        <p:xfrm>
          <a:off x="1759626" y="1546980"/>
          <a:ext cx="8672749" cy="4592422"/>
        </p:xfrm>
        <a:graphic>
          <a:graphicData uri="http://schemas.openxmlformats.org/drawingml/2006/table">
            <a:tbl>
              <a:tblPr firstRow="1" bandRow="1">
                <a:tableStyleId>{5C22544A-7EE6-4342-B048-85BDC9FD1C3A}</a:tableStyleId>
              </a:tblPr>
              <a:tblGrid>
                <a:gridCol w="2048320">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94486">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a:latin typeface="+mn-lt"/>
                          <a:ea typeface="Calibri"/>
                          <a:cs typeface="Times New Roman"/>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a:latin typeface="+mn-lt"/>
                          <a:ea typeface="Calibri"/>
                          <a:cs typeface="Times New Roman"/>
                        </a:rPr>
                        <a:t>Current</a:t>
                      </a:r>
                      <a:r>
                        <a:rPr lang="en-US" sz="1600" baseline="0" dirty="0">
                          <a:latin typeface="+mn-lt"/>
                          <a:ea typeface="Calibri"/>
                          <a:cs typeface="Times New Roman"/>
                        </a:rPr>
                        <a:t> </a:t>
                      </a:r>
                      <a:r>
                        <a:rPr lang="en-US" sz="1600" dirty="0">
                          <a:latin typeface="+mn-lt"/>
                          <a:ea typeface="Calibri"/>
                          <a:cs typeface="Times New Roman"/>
                        </a:rPr>
                        <a:t>Weighting 3:1</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With</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600" b="1" dirty="0">
                          <a:solidFill>
                            <a:schemeClr val="bg1"/>
                          </a:solidFill>
                        </a:rPr>
                        <a:t>No</a:t>
                      </a:r>
                      <a:r>
                        <a:rPr lang="en-US" sz="1600" b="1" baseline="0" dirty="0">
                          <a:solidFill>
                            <a:schemeClr val="bg1"/>
                          </a:solidFill>
                        </a:rPr>
                        <a:t> ELL</a:t>
                      </a:r>
                      <a:endParaRPr lang="en-US" sz="1600" b="1" dirty="0">
                        <a:solidFill>
                          <a:schemeClr val="bg1"/>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1"/>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a:t>
                      </a:r>
                      <a:r>
                        <a:rPr lang="en-US" sz="1600" baseline="0" dirty="0">
                          <a:solidFill>
                            <a:schemeClr val="accent1">
                              <a:lumMod val="50000"/>
                            </a:schemeClr>
                          </a:solidFill>
                        </a:rPr>
                        <a:t> math, &amp; science</a:t>
                      </a:r>
                      <a:r>
                        <a:rPr lang="en-US" sz="1600" dirty="0">
                          <a:solidFill>
                            <a:schemeClr val="accent1">
                              <a:lumMod val="50000"/>
                            </a:schemeClr>
                          </a:solidFill>
                        </a:rPr>
                        <a:t> achievement values (based on scaled</a:t>
                      </a:r>
                      <a:r>
                        <a:rPr lang="en-US" sz="1600" baseline="0" dirty="0">
                          <a:solidFill>
                            <a:schemeClr val="accent1">
                              <a:lumMod val="50000"/>
                            </a:schemeClr>
                          </a:solidFill>
                        </a:rPr>
                        <a:t> score)</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60%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67%</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ELA/Math</a:t>
                      </a:r>
                      <a:r>
                        <a:rPr lang="en-US" sz="1600" baseline="0" dirty="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23%</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783690">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783690">
                <a:tc>
                  <a:txBody>
                    <a:bodyPr/>
                    <a:lstStyle/>
                    <a:p>
                      <a:pPr marL="0" marR="0" algn="l">
                        <a:lnSpc>
                          <a:spcPct val="115000"/>
                        </a:lnSpc>
                        <a:spcBef>
                          <a:spcPts val="0"/>
                        </a:spcBef>
                        <a:spcAft>
                          <a:spcPts val="0"/>
                        </a:spcAft>
                      </a:pP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pitchFamily="34" charset="0"/>
                        <a:buNone/>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636513656"/>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Proposed weighting of indicators in high schools &amp; middle/high/K-12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graphicFrame>
        <p:nvGraphicFramePr>
          <p:cNvPr id="5" name="Table 4" descr="Weighting of percentile indicators in high schools" title="Weighting of percentile indicators in high schools and middle/high/k-12 schools"/>
          <p:cNvGraphicFramePr>
            <a:graphicFrameLocks noGrp="1"/>
          </p:cNvGraphicFramePr>
          <p:nvPr>
            <p:extLst>
              <p:ext uri="{D42A27DB-BD31-4B8C-83A1-F6EECF244321}">
                <p14:modId xmlns:p14="http://schemas.microsoft.com/office/powerpoint/2010/main" val="3058798130"/>
              </p:ext>
            </p:extLst>
          </p:nvPr>
        </p:nvGraphicFramePr>
        <p:xfrm>
          <a:off x="1186576" y="1256164"/>
          <a:ext cx="9818849" cy="4880212"/>
        </p:xfrm>
        <a:graphic>
          <a:graphicData uri="http://schemas.openxmlformats.org/drawingml/2006/table">
            <a:tbl>
              <a:tblPr firstRow="1" bandRow="1">
                <a:tableStyleId>{5C22544A-7EE6-4342-B048-85BDC9FD1C3A}</a:tableStyleId>
              </a:tblPr>
              <a:tblGrid>
                <a:gridCol w="2378710">
                  <a:extLst>
                    <a:ext uri="{9D8B030D-6E8A-4147-A177-3AD203B41FA5}">
                      <a16:colId xmlns:a16="http://schemas.microsoft.com/office/drawing/2014/main" val="20000"/>
                    </a:ext>
                  </a:extLst>
                </a:gridCol>
                <a:gridCol w="4849403">
                  <a:extLst>
                    <a:ext uri="{9D8B030D-6E8A-4147-A177-3AD203B41FA5}">
                      <a16:colId xmlns:a16="http://schemas.microsoft.com/office/drawing/2014/main" val="20001"/>
                    </a:ext>
                  </a:extLst>
                </a:gridCol>
                <a:gridCol w="1295368">
                  <a:extLst>
                    <a:ext uri="{9D8B030D-6E8A-4147-A177-3AD203B41FA5}">
                      <a16:colId xmlns:a16="http://schemas.microsoft.com/office/drawing/2014/main" val="20002"/>
                    </a:ext>
                  </a:extLst>
                </a:gridCol>
                <a:gridCol w="1295368">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dirty="0"/>
                        <a:t>Indicator</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rowSpan="2">
                  <a:txBody>
                    <a:bodyPr/>
                    <a:lstStyle/>
                    <a:p>
                      <a:pPr marL="0" marR="0" algn="ctr">
                        <a:lnSpc>
                          <a:spcPct val="115000"/>
                        </a:lnSpc>
                        <a:spcBef>
                          <a:spcPts val="0"/>
                        </a:spcBef>
                        <a:spcAft>
                          <a:spcPts val="0"/>
                        </a:spcAft>
                      </a:pPr>
                      <a:r>
                        <a:rPr lang="en-US" sz="1600" dirty="0">
                          <a:latin typeface="+mn-lt"/>
                          <a:ea typeface="Calibri"/>
                          <a:cs typeface="Times New Roman"/>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gridSpan="2">
                  <a:txBody>
                    <a:bodyPr/>
                    <a:lstStyle/>
                    <a:p>
                      <a:pPr marL="0" marR="0" algn="ctr">
                        <a:lnSpc>
                          <a:spcPct val="115000"/>
                        </a:lnSpc>
                        <a:spcBef>
                          <a:spcPts val="0"/>
                        </a:spcBef>
                        <a:spcAft>
                          <a:spcPts val="0"/>
                        </a:spcAft>
                      </a:pPr>
                      <a:r>
                        <a:rPr lang="en-US" sz="1600" dirty="0">
                          <a:latin typeface="+mn-lt"/>
                          <a:ea typeface="Calibri"/>
                          <a:cs typeface="Times New Roman"/>
                        </a:rPr>
                        <a:t>Current Weighting</a:t>
                      </a:r>
                      <a:r>
                        <a:rPr lang="en-US" sz="1600" baseline="0" dirty="0">
                          <a:latin typeface="+mn-lt"/>
                          <a:ea typeface="Calibri"/>
                          <a:cs typeface="Times New Roman"/>
                        </a:rPr>
                        <a:t> 3:1</a:t>
                      </a:r>
                      <a:endParaRPr lang="en-US" sz="1600" dirty="0">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dirty="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800" dirty="0">
                        <a:latin typeface="+mn-lt"/>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With</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tc>
                  <a:txBody>
                    <a:bodyPr/>
                    <a:lstStyle/>
                    <a:p>
                      <a:pPr marL="0" marR="0" algn="ctr">
                        <a:lnSpc>
                          <a:spcPct val="115000"/>
                        </a:lnSpc>
                        <a:spcBef>
                          <a:spcPts val="0"/>
                        </a:spcBef>
                        <a:spcAft>
                          <a:spcPts val="0"/>
                        </a:spcAft>
                      </a:pPr>
                      <a:r>
                        <a:rPr lang="en-US" sz="1600" b="1" dirty="0">
                          <a:solidFill>
                            <a:schemeClr val="bg1"/>
                          </a:solidFill>
                          <a:latin typeface="+mn-lt"/>
                          <a:ea typeface="Calibri"/>
                          <a:cs typeface="Times New Roman"/>
                        </a:rPr>
                        <a:t>No</a:t>
                      </a:r>
                      <a:r>
                        <a:rPr lang="en-US" sz="1600" b="1" baseline="0" dirty="0">
                          <a:solidFill>
                            <a:schemeClr val="bg1"/>
                          </a:solidFill>
                          <a:latin typeface="+mn-lt"/>
                          <a:ea typeface="Calibri"/>
                          <a:cs typeface="Times New Roman"/>
                        </a:rPr>
                        <a:t> ELL</a:t>
                      </a:r>
                      <a:endParaRPr lang="en-US" sz="1600" b="1" dirty="0">
                        <a:solidFill>
                          <a:schemeClr val="bg1"/>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6"/>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a:t>
                      </a:r>
                      <a:r>
                        <a:rPr lang="en-US" sz="1600" baseline="0" dirty="0">
                          <a:solidFill>
                            <a:schemeClr val="accent1">
                              <a:lumMod val="50000"/>
                            </a:schemeClr>
                          </a:solidFill>
                        </a:rPr>
                        <a:t> math, &amp; science</a:t>
                      </a:r>
                      <a:r>
                        <a:rPr lang="en-US" sz="1600" dirty="0">
                          <a:solidFill>
                            <a:schemeClr val="accent1">
                              <a:lumMod val="50000"/>
                            </a:schemeClr>
                          </a:solidFill>
                        </a:rPr>
                        <a:t> achievement</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40%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48%</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ELA/Math</a:t>
                      </a:r>
                      <a:r>
                        <a:rPr lang="en-US" sz="1600" baseline="0" dirty="0">
                          <a:solidFill>
                            <a:schemeClr val="accent1">
                              <a:lumMod val="50000"/>
                            </a:schemeClr>
                          </a:solidFill>
                        </a:rPr>
                        <a:t> Student Growth Percentile (SGP)</a:t>
                      </a: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22%</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High School Completion</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Four-year cohort graduation rate </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Extended engagement rate</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Annual dropout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Char char="•"/>
                        <a:tabLst>
                          <a:tab pos="328295" algn="l"/>
                        </a:tabLst>
                      </a:pPr>
                      <a:endParaRPr lang="en-US" sz="1600" dirty="0">
                        <a:solidFill>
                          <a:schemeClr val="accent1">
                            <a:lumMod val="50000"/>
                          </a:schemeClr>
                        </a:solidFill>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4"/>
                  </a:ext>
                </a:extLst>
              </a:tr>
              <a:tr h="841248">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a:t>
                      </a:r>
                    </a:p>
                    <a:p>
                      <a:pPr marL="342900" marR="0" lvl="0" indent="-342900">
                        <a:lnSpc>
                          <a:spcPct val="115000"/>
                        </a:lnSpc>
                        <a:spcBef>
                          <a:spcPts val="0"/>
                        </a:spcBef>
                        <a:spcAft>
                          <a:spcPts val="0"/>
                        </a:spcAft>
                        <a:buFont typeface="Arial"/>
                        <a:buChar char="•"/>
                        <a:tabLst>
                          <a:tab pos="328295" algn="l"/>
                        </a:tabLst>
                      </a:pPr>
                      <a:r>
                        <a:rPr lang="en-US" sz="1600" dirty="0">
                          <a:solidFill>
                            <a:schemeClr val="accent1">
                              <a:lumMod val="50000"/>
                            </a:schemeClr>
                          </a:solidFill>
                        </a:rPr>
                        <a:t>Percentage of students completing advanced coursework </a:t>
                      </a:r>
                      <a:endParaRPr lang="en-US" sz="1600" dirty="0">
                        <a:solidFill>
                          <a:schemeClr val="accent1">
                            <a:lumMod val="50000"/>
                          </a:schemeClr>
                        </a:solidFill>
                        <a:latin typeface="+mn-lt"/>
                        <a:cs typeface="Times New Roman"/>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latin typeface="+mn-lt"/>
                          <a:cs typeface="Times New Roman"/>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accent1">
                              <a:lumMod val="50000"/>
                            </a:schemeClr>
                          </a:solidFill>
                          <a:latin typeface="+mn-lt"/>
                          <a:cs typeface="Times New Roman"/>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5</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Normative component</a:t>
            </a:r>
          </a:p>
        </p:txBody>
      </p:sp>
      <p:sp>
        <p:nvSpPr>
          <p:cNvPr id="3" name="Title 2" hidden="1"/>
          <p:cNvSpPr>
            <a:spLocks noGrp="1"/>
          </p:cNvSpPr>
          <p:nvPr>
            <p:ph type="title"/>
          </p:nvPr>
        </p:nvSpPr>
        <p:spPr/>
        <p:txBody>
          <a:bodyPr/>
          <a:lstStyle/>
          <a:p>
            <a:r>
              <a:rPr lang="en-US" dirty="0"/>
              <a:t>5. Normative component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Normative component</a:t>
            </a:r>
          </a:p>
        </p:txBody>
      </p:sp>
      <p:sp>
        <p:nvSpPr>
          <p:cNvPr id="3" name="Content Placeholder 2"/>
          <p:cNvSpPr>
            <a:spLocks noGrp="1"/>
          </p:cNvSpPr>
          <p:nvPr>
            <p:ph idx="1"/>
          </p:nvPr>
        </p:nvSpPr>
        <p:spPr/>
        <p:txBody>
          <a:bodyPr/>
          <a:lstStyle/>
          <a:p>
            <a:pPr lvl="0"/>
            <a:r>
              <a:rPr lang="en-US" dirty="0"/>
              <a:t>Accountability percentile 1-99, calculated using all available indicators for a school</a:t>
            </a:r>
          </a:p>
          <a:p>
            <a:pPr lvl="0"/>
            <a:r>
              <a:rPr lang="en-US" dirty="0"/>
              <a:t>Compares schools administering similar statewide assessments</a:t>
            </a:r>
          </a:p>
          <a:p>
            <a:pPr lvl="0"/>
            <a:r>
              <a:rPr lang="en-US" dirty="0"/>
              <a:t>Used to identify the lowest performing schools in the state</a:t>
            </a:r>
          </a:p>
          <a:p>
            <a:pPr lvl="0"/>
            <a:r>
              <a:rPr lang="en-US" dirty="0"/>
              <a:t>Same calculation used at the subgroup level to identify low-performing subgroups</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Comparisons</a:t>
            </a:r>
          </a:p>
        </p:txBody>
      </p:sp>
      <p:sp>
        <p:nvSpPr>
          <p:cNvPr id="3" name="Content Placeholder 2"/>
          <p:cNvSpPr>
            <a:spLocks noGrp="1"/>
          </p:cNvSpPr>
          <p:nvPr>
            <p:ph idx="1"/>
          </p:nvPr>
        </p:nvSpPr>
        <p:spPr>
          <a:xfrm>
            <a:off x="567743" y="1230403"/>
            <a:ext cx="11500432" cy="5049746"/>
          </a:xfrm>
        </p:spPr>
        <p:txBody>
          <a:bodyPr/>
          <a:lstStyle/>
          <a:p>
            <a:r>
              <a:rPr lang="en-US" sz="2400" dirty="0"/>
              <a:t>Schools will be grouped &amp; compared based on the assessment(s) administered in 2018</a:t>
            </a:r>
          </a:p>
          <a:p>
            <a:pPr lvl="1"/>
            <a:r>
              <a:rPr lang="en-US" sz="2000" dirty="0"/>
              <a:t>Non-high schools</a:t>
            </a:r>
          </a:p>
          <a:p>
            <a:pPr lvl="2"/>
            <a:r>
              <a:rPr lang="en-US" sz="1800" dirty="0"/>
              <a:t>Serving only a combination of grades 3-8</a:t>
            </a:r>
          </a:p>
          <a:p>
            <a:pPr lvl="2"/>
            <a:r>
              <a:rPr lang="en-US" sz="1800" dirty="0"/>
              <a:t>Administering only Next-Generation MCAS tests in ELA &amp; math</a:t>
            </a:r>
          </a:p>
          <a:p>
            <a:pPr lvl="1"/>
            <a:r>
              <a:rPr lang="en-US" sz="2000" dirty="0"/>
              <a:t>Middle/high/K-12 schools</a:t>
            </a:r>
          </a:p>
          <a:p>
            <a:pPr lvl="2"/>
            <a:r>
              <a:rPr lang="en-US" sz="1800" dirty="0"/>
              <a:t>Serving grade 10 &amp; at least one other grade 3-8</a:t>
            </a:r>
          </a:p>
          <a:p>
            <a:pPr lvl="2"/>
            <a:r>
              <a:rPr lang="en-US" sz="1800" dirty="0"/>
              <a:t>Administering a combination of Next-Generation &amp; legacy MCAS tests in grades 3-8 &amp; 10</a:t>
            </a:r>
          </a:p>
          <a:p>
            <a:pPr lvl="1"/>
            <a:r>
              <a:rPr lang="en-US" sz="2000" dirty="0"/>
              <a:t>High schools</a:t>
            </a:r>
          </a:p>
          <a:p>
            <a:pPr lvl="2"/>
            <a:r>
              <a:rPr lang="en-US" sz="1800" dirty="0"/>
              <a:t>Schools in which the only tested grade is grade 10</a:t>
            </a:r>
          </a:p>
          <a:p>
            <a:pPr lvl="2"/>
            <a:r>
              <a:rPr lang="en-US" sz="1800" dirty="0"/>
              <a:t>Administering only legacy MCAS tests</a:t>
            </a:r>
          </a:p>
          <a:p>
            <a:r>
              <a:rPr lang="en-US" sz="2400" dirty="0"/>
              <a:t>Separate comparison categories will not be necessary once all grades/tests have transitioned to Next-Generation MCAS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6</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Criterion-referenced component</a:t>
            </a:r>
          </a:p>
        </p:txBody>
      </p:sp>
      <p:sp>
        <p:nvSpPr>
          <p:cNvPr id="3" name="Title 2" hidden="1"/>
          <p:cNvSpPr>
            <a:spLocks noGrp="1"/>
          </p:cNvSpPr>
          <p:nvPr>
            <p:ph type="title"/>
          </p:nvPr>
        </p:nvSpPr>
        <p:spPr/>
        <p:txBody>
          <a:bodyPr/>
          <a:lstStyle/>
          <a:p>
            <a:r>
              <a:rPr lang="en-US" dirty="0"/>
              <a:t>6. Criterion-referenced component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p:nvPr/>
        </p:nvSpPr>
        <p:spPr>
          <a:xfrm>
            <a:off x="1" y="3190714"/>
            <a:ext cx="2769078" cy="584775"/>
          </a:xfrm>
          <a:prstGeom prst="rect">
            <a:avLst/>
          </a:prstGeom>
          <a:noFill/>
        </p:spPr>
        <p:txBody>
          <a:bodyPr wrap="square" rtlCol="0">
            <a:spAutoFit/>
          </a:bodyPr>
          <a:lstStyle/>
          <a:p>
            <a:pPr algn="ctr"/>
            <a:r>
              <a:rPr lang="en-US" altLang="zh-CN" sz="3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AGENDA</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2905125" y="292589"/>
            <a:ext cx="8959393" cy="6279661"/>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640080" indent="-822960">
              <a:spcAft>
                <a:spcPts val="800"/>
              </a:spcAft>
              <a:buClr>
                <a:schemeClr val="accent2"/>
              </a:buClr>
              <a:buFont typeface="+mj-lt"/>
              <a:buAutoNum type="arabicPeriod"/>
            </a:pPr>
            <a:r>
              <a:rPr lang="en-US" altLang="zh-CN" sz="3200" dirty="0">
                <a:solidFill>
                  <a:schemeClr val="accent1">
                    <a:lumMod val="50000"/>
                  </a:schemeClr>
                </a:solidFill>
              </a:rPr>
              <a:t>Timeline &amp; process</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System highlights</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Accountability indicators</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Weighting of accountability indicators</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Normative component</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Criterion-referenced component</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Categorization of schools &amp; districts</a:t>
            </a:r>
          </a:p>
          <a:p>
            <a:pPr marL="640080" indent="-822960">
              <a:spcAft>
                <a:spcPts val="800"/>
              </a:spcAft>
              <a:buClr>
                <a:schemeClr val="accent2"/>
              </a:buClr>
              <a:buFont typeface="+mj-lt"/>
              <a:buAutoNum type="arabicPeriod"/>
            </a:pPr>
            <a:r>
              <a:rPr lang="en-US" altLang="zh-CN" sz="3200" dirty="0">
                <a:solidFill>
                  <a:schemeClr val="accent1">
                    <a:lumMod val="50000"/>
                  </a:schemeClr>
                </a:solidFill>
              </a:rPr>
              <a:t>Reporting</a:t>
            </a:r>
          </a:p>
        </p:txBody>
      </p:sp>
      <p:sp>
        <p:nvSpPr>
          <p:cNvPr id="2" name="Title 1" hidden="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218815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a:t>Focus on closing the achievement gap by raising the “achievement floor” </a:t>
            </a:r>
          </a:p>
          <a:p>
            <a:pPr lvl="1"/>
            <a:r>
              <a:rPr lang="en-US" sz="2400" dirty="0"/>
              <a:t>Gap-closing can occur as a result of a decline in performance by the high-performing group</a:t>
            </a:r>
            <a:endParaRPr lang="en-US" sz="2800" dirty="0"/>
          </a:p>
          <a:p>
            <a:pPr lvl="0"/>
            <a:r>
              <a:rPr lang="en-US" sz="2800" dirty="0"/>
              <a:t>In addition to meeting targets for the school as a whole, the performance of the lowest performing students in each school will be measured</a:t>
            </a:r>
          </a:p>
          <a:p>
            <a:pPr lvl="1"/>
            <a:r>
              <a:rPr lang="en-US" sz="2400" dirty="0"/>
              <a:t>Every school has a group of lowest performers</a:t>
            </a:r>
          </a:p>
          <a:p>
            <a:pPr lvl="1"/>
            <a:r>
              <a:rPr lang="en-US" sz="2400" dirty="0"/>
              <a:t>Identified from cohort of students who were enrolled in the school for more than one year</a:t>
            </a:r>
            <a:endParaRPr lang="en-US"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Lowest performing students – cohort model</a:t>
            </a:r>
          </a:p>
        </p:txBody>
      </p:sp>
      <p:sp>
        <p:nvSpPr>
          <p:cNvPr id="3" name="Content Placeholder 2"/>
          <p:cNvSpPr>
            <a:spLocks noGrp="1"/>
          </p:cNvSpPr>
          <p:nvPr>
            <p:ph idx="1"/>
          </p:nvPr>
        </p:nvSpPr>
        <p:spPr/>
        <p:txBody>
          <a:bodyPr/>
          <a:lstStyle/>
          <a:p>
            <a:r>
              <a:rPr lang="en-US" sz="2800" dirty="0"/>
              <a:t>For most schools serving grades 3-8, these students were:</a:t>
            </a:r>
          </a:p>
          <a:p>
            <a:pPr lvl="1"/>
            <a:r>
              <a:rPr lang="en-US" sz="2400" dirty="0"/>
              <a:t>Officially enrolled in current school for two consecutive years;  </a:t>
            </a:r>
          </a:p>
          <a:p>
            <a:pPr lvl="2"/>
            <a:r>
              <a:rPr lang="en-US" sz="2000" dirty="0"/>
              <a:t>October 1, 2016 through October 1, 2017 (SIMS)</a:t>
            </a:r>
          </a:p>
          <a:p>
            <a:pPr lvl="1"/>
            <a:r>
              <a:rPr lang="en-US" sz="2400" dirty="0"/>
              <a:t>Tested in the enrolled school in 2017 &amp; 2018; &amp;</a:t>
            </a:r>
          </a:p>
          <a:p>
            <a:pPr lvl="1"/>
            <a:r>
              <a:rPr lang="en-US" sz="2400" dirty="0"/>
              <a:t>Not a first- or second-year English learner in 2018</a:t>
            </a:r>
          </a:p>
          <a:p>
            <a:r>
              <a:rPr lang="en-US" sz="2800" dirty="0"/>
              <a:t>In schools where a legitimate cohort cannot be identified (fewer than 20 students), accountability results will be based on the performance of the “all students” group only </a:t>
            </a:r>
          </a:p>
          <a:p>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Lowest performing students – year-to-year approach</a:t>
            </a:r>
          </a:p>
        </p:txBody>
      </p:sp>
      <p:sp>
        <p:nvSpPr>
          <p:cNvPr id="3" name="Content Placeholder 2"/>
          <p:cNvSpPr>
            <a:spLocks noGrp="1"/>
          </p:cNvSpPr>
          <p:nvPr>
            <p:ph idx="1"/>
          </p:nvPr>
        </p:nvSpPr>
        <p:spPr/>
        <p:txBody>
          <a:bodyPr/>
          <a:lstStyle/>
          <a:p>
            <a:r>
              <a:rPr lang="en-US" sz="2400" dirty="0"/>
              <a:t>In high schools, the cohort model cannot be used</a:t>
            </a:r>
          </a:p>
          <a:p>
            <a:r>
              <a:rPr lang="en-US" sz="2400" dirty="0"/>
              <a:t>Improvement will be measured using a year-to-year approach based on students who were:</a:t>
            </a:r>
          </a:p>
          <a:p>
            <a:pPr lvl="1"/>
            <a:r>
              <a:rPr lang="en-US" sz="2000" dirty="0"/>
              <a:t>Officially enrolled in current school for two consecutive years;  </a:t>
            </a:r>
          </a:p>
          <a:p>
            <a:pPr lvl="2"/>
            <a:r>
              <a:rPr lang="en-US" sz="1800" dirty="0"/>
              <a:t>October 1, 2016 through October 1, 2017 (SIMS)</a:t>
            </a:r>
          </a:p>
          <a:p>
            <a:pPr lvl="1"/>
            <a:r>
              <a:rPr lang="en-US" sz="2000" dirty="0"/>
              <a:t>Tested in grade 10 in enrolled school in 2018, &amp; attended grade 9 in the same school or district in 2017; &amp;</a:t>
            </a:r>
          </a:p>
          <a:p>
            <a:pPr lvl="1"/>
            <a:r>
              <a:rPr lang="en-US" sz="2000" dirty="0"/>
              <a:t>Not a first- or second-year English learner in 2018</a:t>
            </a:r>
          </a:p>
          <a:p>
            <a:r>
              <a:rPr lang="en-US" sz="2400" dirty="0"/>
              <a:t>In schools where a legitimate group cannot be identified (fewer than 20 students), accountability results will be based on the performance of the “all students” group only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a:xfrm>
            <a:off x="567743" y="1230403"/>
            <a:ext cx="11370972" cy="1265147"/>
          </a:xfrm>
        </p:spPr>
        <p:txBody>
          <a:bodyPr/>
          <a:lstStyle/>
          <a:p>
            <a:pPr lvl="0"/>
            <a:r>
              <a:rPr lang="en-US" sz="2400" dirty="0"/>
              <a:t>Targets set for each accountability indicator, for the school as a whole &amp; for the lowest performing students in each school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graphicFrame>
        <p:nvGraphicFramePr>
          <p:cNvPr id="6" name="Table 5" descr="Declined: 0&#10;No change: 1&#10;Improved: 2&#10;Met target: 3&#10;Exceeded target: 4&#10;&#10;Indicator: Points assigned &#10;ELA scaled score: All students(3), Lowest performing students(2)&#10;Math scaled score: All students(2), Lowest performing students(2)&#10;Science achievement: All students(2), Lowest performing students(1)&#10;ELA SGP: All students(4), Lowest performing students(4)&#10;Math SGP: All students(3), Lowest performing students(4)&#10;EL progress: All students(2), Lowest performing students(4)&#10;Chronic absenteeism: All students(3), Lowest performing students(4)&#10;Total: All students(19), Lowest performing students(21)&#10;Combined total points (56 possible): 40&#10;Percentage of possible points: 71%&#10;" title="Criterion-referenced component"/>
          <p:cNvGraphicFramePr>
            <a:graphicFrameLocks noGrp="1"/>
          </p:cNvGraphicFramePr>
          <p:nvPr>
            <p:extLst>
              <p:ext uri="{D42A27DB-BD31-4B8C-83A1-F6EECF244321}">
                <p14:modId xmlns:p14="http://schemas.microsoft.com/office/powerpoint/2010/main" val="827927268"/>
              </p:ext>
            </p:extLst>
          </p:nvPr>
        </p:nvGraphicFramePr>
        <p:xfrm>
          <a:off x="485776" y="2386834"/>
          <a:ext cx="11193234" cy="3435096"/>
        </p:xfrm>
        <a:graphic>
          <a:graphicData uri="http://schemas.openxmlformats.org/drawingml/2006/table">
            <a:tbl>
              <a:tblPr firstRow="1"/>
              <a:tblGrid>
                <a:gridCol w="2847974">
                  <a:extLst>
                    <a:ext uri="{9D8B030D-6E8A-4147-A177-3AD203B41FA5}">
                      <a16:colId xmlns:a16="http://schemas.microsoft.com/office/drawing/2014/main" val="20000"/>
                    </a:ext>
                  </a:extLst>
                </a:gridCol>
                <a:gridCol w="2086315">
                  <a:extLst>
                    <a:ext uri="{9D8B030D-6E8A-4147-A177-3AD203B41FA5}">
                      <a16:colId xmlns:a16="http://schemas.microsoft.com/office/drawing/2014/main" val="20001"/>
                    </a:ext>
                  </a:extLst>
                </a:gridCol>
                <a:gridCol w="2086315">
                  <a:extLst>
                    <a:ext uri="{9D8B030D-6E8A-4147-A177-3AD203B41FA5}">
                      <a16:colId xmlns:a16="http://schemas.microsoft.com/office/drawing/2014/main" val="20002"/>
                    </a:ext>
                  </a:extLst>
                </a:gridCol>
                <a:gridCol w="2086315">
                  <a:extLst>
                    <a:ext uri="{9D8B030D-6E8A-4147-A177-3AD203B41FA5}">
                      <a16:colId xmlns:a16="http://schemas.microsoft.com/office/drawing/2014/main" val="20003"/>
                    </a:ext>
                  </a:extLst>
                </a:gridCol>
                <a:gridCol w="2086315">
                  <a:extLst>
                    <a:ext uri="{9D8B030D-6E8A-4147-A177-3AD203B41FA5}">
                      <a16:colId xmlns:a16="http://schemas.microsoft.com/office/drawing/2014/main" val="20004"/>
                    </a:ext>
                  </a:extLst>
                </a:gridCol>
              </a:tblGrid>
              <a:tr h="38104">
                <a:tc row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Indicator</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Non-high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High schools &amp; middle/high/K-12 schools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All students</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Lowest performing</a:t>
                      </a:r>
                      <a:r>
                        <a:rPr lang="en-US" sz="1400" b="1" baseline="0" dirty="0">
                          <a:solidFill>
                            <a:schemeClr val="accent1">
                              <a:lumMod val="50000"/>
                            </a:schemeClr>
                          </a:solidFill>
                          <a:latin typeface="+mn-lt"/>
                          <a:ea typeface="Calibri"/>
                          <a:cs typeface="Times New Roman"/>
                        </a:rPr>
                        <a:t> students</a:t>
                      </a:r>
                      <a:endParaRPr lang="en-US" sz="14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scaled</a:t>
                      </a:r>
                      <a:r>
                        <a:rPr lang="en-US" sz="1400" baseline="0" dirty="0">
                          <a:solidFill>
                            <a:schemeClr val="accent1">
                              <a:lumMod val="50000"/>
                            </a:schemeClr>
                          </a:solidFill>
                          <a:latin typeface="+mn-lt"/>
                          <a:ea typeface="Calibri"/>
                          <a:cs typeface="Times New Roman"/>
                        </a:rPr>
                        <a:t> score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Science achievement</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ELA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Math SGP</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Four-year cohort graduatio</a:t>
                      </a:r>
                      <a:r>
                        <a:rPr lang="en-US" sz="1400" baseline="0" dirty="0">
                          <a:solidFill>
                            <a:schemeClr val="accent1">
                              <a:lumMod val="50000"/>
                            </a:schemeClr>
                          </a:solidFill>
                          <a:latin typeface="+mn-lt"/>
                          <a:ea typeface="Calibri"/>
                          <a:cs typeface="Times New Roman"/>
                        </a:rPr>
                        <a:t>n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latin typeface="+mn-lt"/>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Extended engagement</a:t>
                      </a:r>
                      <a:r>
                        <a:rPr lang="en-US" sz="1400" baseline="0" dirty="0">
                          <a:solidFill>
                            <a:schemeClr val="accent1">
                              <a:lumMod val="50000"/>
                            </a:schemeClr>
                          </a:solidFill>
                          <a:latin typeface="+mn-lt"/>
                          <a:ea typeface="Calibri"/>
                          <a:cs typeface="Times New Roman"/>
                        </a:rPr>
                        <a:t> rate</a:t>
                      </a:r>
                      <a:endParaRPr lang="en-US" sz="1400" dirty="0">
                        <a:solidFill>
                          <a:schemeClr val="accent1">
                            <a:lumMod val="50000"/>
                          </a:schemeClr>
                        </a:solidFill>
                        <a:latin typeface="+mn-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Annual dropout rate</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EL progress</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905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Chronic absenteeism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accent1">
                          <a:lumMod val="5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nSpc>
                          <a:spcPct val="115000"/>
                        </a:lnSpc>
                        <a:spcBef>
                          <a:spcPts val="0"/>
                        </a:spcBef>
                        <a:spcAft>
                          <a:spcPts val="0"/>
                        </a:spcAft>
                      </a:pPr>
                      <a:r>
                        <a:rPr lang="en-US" sz="1400" dirty="0">
                          <a:solidFill>
                            <a:schemeClr val="accent1">
                              <a:lumMod val="50000"/>
                            </a:schemeClr>
                          </a:solidFill>
                          <a:latin typeface="+mn-lt"/>
                          <a:ea typeface="Calibri"/>
                          <a:cs typeface="Times New Roman"/>
                        </a:rPr>
                        <a:t>Advanced coursework completion</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0">
                          <a:solidFill>
                            <a:schemeClr val="accent1">
                              <a:lumMod val="50000"/>
                            </a:schemeClr>
                          </a:solidFill>
                          <a:latin typeface="+mn-lt"/>
                          <a:ea typeface="Calibri"/>
                          <a:cs typeface="Times New Roman"/>
                        </a:rPr>
                        <a:t>N/A</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accent1">
                              <a:lumMod val="50000"/>
                            </a:schemeClr>
                          </a:solidFill>
                          <a:latin typeface="+mn-lt"/>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accent1">
                          <a:lumMod val="50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accent1">
                              <a:lumMod val="50000"/>
                            </a:schemeClr>
                          </a:solidFill>
                        </a:rPr>
                        <a:t>✔</a:t>
                      </a:r>
                      <a:endParaRPr lang="en-US" sz="1400" b="0" dirty="0">
                        <a:solidFill>
                          <a:schemeClr val="accent1">
                            <a:lumMod val="50000"/>
                          </a:schemeClr>
                        </a:solidFill>
                        <a:latin typeface="+mn-lt"/>
                        <a:ea typeface="Calibri"/>
                        <a:cs typeface="Times New Roman"/>
                      </a:endParaRPr>
                    </a:p>
                  </a:txBody>
                  <a:tcPr marL="68580" marR="68580" marT="0" marB="0" anchor="ctr">
                    <a:lnL w="19050" cap="flat" cmpd="sng" algn="ctr">
                      <a:solidFill>
                        <a:schemeClr val="accent1">
                          <a:lumMod val="50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7" name="TextBox 6"/>
          <p:cNvSpPr txBox="1"/>
          <p:nvPr/>
        </p:nvSpPr>
        <p:spPr>
          <a:xfrm>
            <a:off x="457201" y="5895975"/>
            <a:ext cx="9239250" cy="307777"/>
          </a:xfrm>
          <a:prstGeom prst="rect">
            <a:avLst/>
          </a:prstGeom>
          <a:noFill/>
        </p:spPr>
        <p:txBody>
          <a:bodyPr wrap="square" rtlCol="0">
            <a:spAutoFit/>
          </a:bodyPr>
          <a:lstStyle/>
          <a:p>
            <a:r>
              <a:rPr lang="en-US" sz="1400" dirty="0">
                <a:solidFill>
                  <a:schemeClr val="accent1">
                    <a:lumMod val="50000"/>
                  </a:schemeClr>
                </a:solidFill>
              </a:rPr>
              <a:t>*Minimum group size for each indicator = 20 students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targets</a:t>
            </a:r>
          </a:p>
        </p:txBody>
      </p:sp>
      <p:sp>
        <p:nvSpPr>
          <p:cNvPr id="3" name="Content Placeholder 2"/>
          <p:cNvSpPr>
            <a:spLocks noGrp="1"/>
          </p:cNvSpPr>
          <p:nvPr>
            <p:ph idx="1"/>
          </p:nvPr>
        </p:nvSpPr>
        <p:spPr/>
        <p:txBody>
          <a:bodyPr/>
          <a:lstStyle/>
          <a:p>
            <a:r>
              <a:rPr lang="en-US" dirty="0"/>
              <a:t>For 2018 reporting, targets will only be set for one year</a:t>
            </a:r>
          </a:p>
          <a:p>
            <a:pPr lvl="1"/>
            <a:r>
              <a:rPr lang="en-US" dirty="0"/>
              <a:t>Long-term targets will be set in the future</a:t>
            </a:r>
          </a:p>
          <a:p>
            <a:r>
              <a:rPr lang="en-US" dirty="0"/>
              <a:t>Targets will be set based on historical improvement of like-performing schools</a:t>
            </a:r>
          </a:p>
          <a:p>
            <a:pPr lvl="1"/>
            <a:r>
              <a:rPr lang="en-US" dirty="0"/>
              <a:t>Like-performing schools defined as within the same quartile of schools based on historical school percentiles</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a:t>
            </a:r>
          </a:p>
        </p:txBody>
      </p:sp>
      <p:sp>
        <p:nvSpPr>
          <p:cNvPr id="3" name="Content Placeholder 2"/>
          <p:cNvSpPr>
            <a:spLocks noGrp="1"/>
          </p:cNvSpPr>
          <p:nvPr>
            <p:ph idx="1"/>
          </p:nvPr>
        </p:nvSpPr>
        <p:spPr/>
        <p:txBody>
          <a:bodyPr/>
          <a:lstStyle/>
          <a:p>
            <a:pPr lvl="0"/>
            <a:r>
              <a:rPr lang="en-US" sz="2800" dirty="0"/>
              <a:t>Points assigned based on progress toward target for each indicator, for both the aggregate &amp; the lowest </a:t>
            </a:r>
            <a:r>
              <a:rPr lang="en-US" sz="2800"/>
              <a:t>performing students</a:t>
            </a:r>
            <a:endParaRPr lang="en-US" sz="2800" dirty="0"/>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graphicFrame>
        <p:nvGraphicFramePr>
          <p:cNvPr id="5" name="Table 4" descr="Declined: 0&#10;No change: 1&#10;Improved: 2&#10;Met target: 3&#10;Exceeded target: 4" title="Criterion -referenced component"/>
          <p:cNvGraphicFramePr>
            <a:graphicFrameLocks noGrp="1"/>
          </p:cNvGraphicFramePr>
          <p:nvPr>
            <p:extLst>
              <p:ext uri="{D42A27DB-BD31-4B8C-83A1-F6EECF244321}">
                <p14:modId xmlns:p14="http://schemas.microsoft.com/office/powerpoint/2010/main" val="3484466217"/>
              </p:ext>
            </p:extLst>
          </p:nvPr>
        </p:nvGraphicFramePr>
        <p:xfrm>
          <a:off x="814388" y="2986768"/>
          <a:ext cx="10563225" cy="1132114"/>
        </p:xfrm>
        <a:graphic>
          <a:graphicData uri="http://schemas.openxmlformats.org/drawingml/2006/table">
            <a:tbl>
              <a:tblPr firstRow="1"/>
              <a:tblGrid>
                <a:gridCol w="2112645">
                  <a:extLst>
                    <a:ext uri="{9D8B030D-6E8A-4147-A177-3AD203B41FA5}">
                      <a16:colId xmlns:a16="http://schemas.microsoft.com/office/drawing/2014/main" val="20000"/>
                    </a:ext>
                  </a:extLst>
                </a:gridCol>
                <a:gridCol w="2112645">
                  <a:extLst>
                    <a:ext uri="{9D8B030D-6E8A-4147-A177-3AD203B41FA5}">
                      <a16:colId xmlns:a16="http://schemas.microsoft.com/office/drawing/2014/main" val="20001"/>
                    </a:ext>
                  </a:extLst>
                </a:gridCol>
                <a:gridCol w="2112645">
                  <a:extLst>
                    <a:ext uri="{9D8B030D-6E8A-4147-A177-3AD203B41FA5}">
                      <a16:colId xmlns:a16="http://schemas.microsoft.com/office/drawing/2014/main" val="20002"/>
                    </a:ext>
                  </a:extLst>
                </a:gridCol>
                <a:gridCol w="2112645">
                  <a:extLst>
                    <a:ext uri="{9D8B030D-6E8A-4147-A177-3AD203B41FA5}">
                      <a16:colId xmlns:a16="http://schemas.microsoft.com/office/drawing/2014/main" val="20003"/>
                    </a:ext>
                  </a:extLst>
                </a:gridCol>
                <a:gridCol w="2112645">
                  <a:extLst>
                    <a:ext uri="{9D8B030D-6E8A-4147-A177-3AD203B41FA5}">
                      <a16:colId xmlns:a16="http://schemas.microsoft.com/office/drawing/2014/main" val="20004"/>
                    </a:ext>
                  </a:extLst>
                </a:gridCol>
              </a:tblGrid>
              <a:tr h="766200">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Declined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No change</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Improved</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Met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accent1">
                              <a:lumMod val="50000"/>
                            </a:schemeClr>
                          </a:solidFill>
                          <a:latin typeface="+mn-lt"/>
                          <a:ea typeface="Calibri"/>
                          <a:cs typeface="Times New Roman"/>
                        </a:rPr>
                        <a:t>Exceeded target</a:t>
                      </a:r>
                      <a:endParaRPr lang="en-US" sz="2000" dirty="0">
                        <a:solidFill>
                          <a:schemeClr val="accent1">
                            <a:lumMod val="50000"/>
                          </a:schemeClr>
                        </a:solidFill>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914">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accent1">
                              <a:lumMod val="50000"/>
                            </a:schemeClr>
                          </a:solidFill>
                          <a:latin typeface="+mn-lt"/>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dirty="0">
                          <a:solidFill>
                            <a:schemeClr val="accent1">
                              <a:lumMod val="50000"/>
                            </a:schemeClr>
                          </a:solidFill>
                          <a:latin typeface="+mn-lt"/>
                          <a:ea typeface="Calibri"/>
                          <a:cs typeface="Times New Roman"/>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SpPr>
            <a:spLocks noGrp="1"/>
          </p:cNvSpPr>
          <p:nvPr>
            <p:ph type="title"/>
          </p:nvPr>
        </p:nvSpPr>
        <p:spPr/>
        <p:txBody>
          <a:bodyPr/>
          <a:lstStyle/>
          <a:p>
            <a:r>
              <a:rPr lang="en-US" dirty="0"/>
              <a:t>Criterion-referenced component calculation – non-high school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26</a:t>
            </a:fld>
            <a:endParaRPr lang="zh-CN" altLang="en-US" dirty="0"/>
          </a:p>
        </p:txBody>
      </p:sp>
      <p:graphicFrame>
        <p:nvGraphicFramePr>
          <p:cNvPr id="5" name="Table 4"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non-high school "/>
          <p:cNvGraphicFramePr>
            <a:graphicFrameLocks noGrp="1"/>
          </p:cNvGraphicFramePr>
          <p:nvPr>
            <p:extLst>
              <p:ext uri="{D42A27DB-BD31-4B8C-83A1-F6EECF244321}">
                <p14:modId xmlns:p14="http://schemas.microsoft.com/office/powerpoint/2010/main" val="479220788"/>
              </p:ext>
            </p:extLst>
          </p:nvPr>
        </p:nvGraphicFramePr>
        <p:xfrm>
          <a:off x="528638" y="1295393"/>
          <a:ext cx="11134724" cy="5038731"/>
        </p:xfrm>
        <a:graphic>
          <a:graphicData uri="http://schemas.openxmlformats.org/drawingml/2006/table">
            <a:tbl>
              <a:tblPr firstRow="1"/>
              <a:tblGrid>
                <a:gridCol w="3653174">
                  <a:extLst>
                    <a:ext uri="{9D8B030D-6E8A-4147-A177-3AD203B41FA5}">
                      <a16:colId xmlns:a16="http://schemas.microsoft.com/office/drawing/2014/main" val="20000"/>
                    </a:ext>
                  </a:extLst>
                </a:gridCol>
                <a:gridCol w="1246925">
                  <a:extLst>
                    <a:ext uri="{9D8B030D-6E8A-4147-A177-3AD203B41FA5}">
                      <a16:colId xmlns:a16="http://schemas.microsoft.com/office/drawing/2014/main" val="20001"/>
                    </a:ext>
                  </a:extLst>
                </a:gridCol>
                <a:gridCol w="1246925">
                  <a:extLst>
                    <a:ext uri="{9D8B030D-6E8A-4147-A177-3AD203B41FA5}">
                      <a16:colId xmlns:a16="http://schemas.microsoft.com/office/drawing/2014/main" val="20002"/>
                    </a:ext>
                  </a:extLst>
                </a:gridCol>
                <a:gridCol w="1246925">
                  <a:extLst>
                    <a:ext uri="{9D8B030D-6E8A-4147-A177-3AD203B41FA5}">
                      <a16:colId xmlns:a16="http://schemas.microsoft.com/office/drawing/2014/main" val="20003"/>
                    </a:ext>
                  </a:extLst>
                </a:gridCol>
                <a:gridCol w="1246925">
                  <a:extLst>
                    <a:ext uri="{9D8B030D-6E8A-4147-A177-3AD203B41FA5}">
                      <a16:colId xmlns:a16="http://schemas.microsoft.com/office/drawing/2014/main" val="20004"/>
                    </a:ext>
                  </a:extLst>
                </a:gridCol>
                <a:gridCol w="1246925">
                  <a:extLst>
                    <a:ext uri="{9D8B030D-6E8A-4147-A177-3AD203B41FA5}">
                      <a16:colId xmlns:a16="http://schemas.microsoft.com/office/drawing/2014/main" val="20005"/>
                    </a:ext>
                  </a:extLst>
                </a:gridCol>
                <a:gridCol w="1246925">
                  <a:extLst>
                    <a:ext uri="{9D8B030D-6E8A-4147-A177-3AD203B41FA5}">
                      <a16:colId xmlns:a16="http://schemas.microsoft.com/office/drawing/2014/main" val="20006"/>
                    </a:ext>
                  </a:extLst>
                </a:gridCol>
              </a:tblGrid>
              <a:tr h="323826">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a:t>
                      </a:r>
                      <a:r>
                        <a:rPr lang="en-US" sz="1400" b="0" i="0" u="none" strike="noStrike" dirty="0">
                          <a:solidFill>
                            <a:srgbClr val="000000"/>
                          </a:solidFill>
                          <a:latin typeface="Segoe UI"/>
                        </a:rPr>
                        <a:t>(50%)</a:t>
                      </a:r>
                      <a:endParaRPr lang="en-US" sz="1400" b="1" i="0" u="none" strike="noStrike" dirty="0">
                        <a:solidFill>
                          <a:srgbClr val="000000"/>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a:t>
                      </a:r>
                      <a:r>
                        <a:rPr lang="en-US" sz="1400" b="0" i="0" u="none" strike="noStrike" dirty="0">
                          <a:solidFill>
                            <a:srgbClr val="000000"/>
                          </a:solidFill>
                          <a:latin typeface="+mn-lt"/>
                        </a:rPr>
                        <a:t>(50%)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0134">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826">
                <a:tc>
                  <a:txBody>
                    <a:bodyPr/>
                    <a:lstStyle/>
                    <a:p>
                      <a:pPr algn="l" rtl="0" fontAlgn="ctr"/>
                      <a:r>
                        <a:rPr lang="en-US" sz="1400" b="0" i="0" u="none" strike="noStrike" dirty="0">
                          <a:solidFill>
                            <a:srgbClr val="000000"/>
                          </a:solidFill>
                          <a:latin typeface="Segoe UI"/>
                        </a:rPr>
                        <a:t>ELA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26">
                <a:tc>
                  <a:txBody>
                    <a:bodyPr/>
                    <a:lstStyle/>
                    <a:p>
                      <a:pPr algn="l" rtl="0" fontAlgn="ctr"/>
                      <a:r>
                        <a:rPr lang="en-US" sz="1400" b="0" i="0" u="none" strike="noStrike" dirty="0">
                          <a:solidFill>
                            <a:srgbClr val="000000"/>
                          </a:solidFill>
                          <a:latin typeface="Segoe UI"/>
                        </a:rPr>
                        <a:t>Math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26">
                <a:tc>
                  <a:txBody>
                    <a:bodyPr/>
                    <a:lstStyle/>
                    <a:p>
                      <a:pPr algn="l" rtl="0" fontAlgn="ctr"/>
                      <a:r>
                        <a:rPr lang="en-US" sz="1400" b="0" i="0" u="none" strike="noStrike" dirty="0">
                          <a:solidFill>
                            <a:srgbClr val="000000"/>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26">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3826">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26">
                <a:tc>
                  <a:txBody>
                    <a:bodyPr/>
                    <a:lstStyle/>
                    <a:p>
                      <a:pPr algn="l" rtl="0" fontAlgn="ctr"/>
                      <a:r>
                        <a:rPr lang="en-US" sz="1400" b="0" i="0" u="none" strike="noStrike" dirty="0">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26">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23826">
                <a:tc>
                  <a:txBody>
                    <a:bodyPr/>
                    <a:lstStyle/>
                    <a:p>
                      <a:pPr algn="l" rtl="0" fontAlgn="ctr"/>
                      <a:r>
                        <a:rPr lang="en-US" sz="1400" b="1" i="0" u="none" strike="noStrike">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3826">
                <a:tc>
                  <a:txBody>
                    <a:bodyPr/>
                    <a:lstStyle/>
                    <a:p>
                      <a:pPr algn="l" rtl="0" fontAlgn="ctr"/>
                      <a:r>
                        <a:rPr lang="en-US" sz="1400" b="1" i="0" u="none" strike="noStrike" dirty="0">
                          <a:solidFill>
                            <a:srgbClr val="101D35"/>
                          </a:solidFill>
                          <a:latin typeface="Segoe UI"/>
                        </a:rPr>
                        <a:t>Chronic absenteeism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36779">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4.9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6779">
                <a:tc>
                  <a:txBody>
                    <a:bodyPr/>
                    <a:lstStyle/>
                    <a:p>
                      <a:pPr algn="l" rtl="0" fontAlgn="ctr"/>
                      <a:r>
                        <a:rPr lang="en-US" sz="1400" b="1" i="0" u="none" strike="noStrike" dirty="0">
                          <a:solidFill>
                            <a:srgbClr val="101D35"/>
                          </a:solidFill>
                          <a:latin typeface="Segoe UI"/>
                        </a:rPr>
                        <a:t>Percentage</a:t>
                      </a:r>
                      <a:r>
                        <a:rPr lang="en-US" sz="1400" b="1" i="0" u="none" strike="noStrike" baseline="0" dirty="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63.5%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64.7%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6779">
                <a:tc>
                  <a:txBody>
                    <a:bodyPr/>
                    <a:lstStyle/>
                    <a:p>
                      <a:pPr algn="l" rtl="0" fontAlgn="ctr"/>
                      <a:r>
                        <a:rPr lang="en-US" sz="1400" b="1" i="0" u="none" strike="noStrike" dirty="0">
                          <a:solidFill>
                            <a:srgbClr val="101D35"/>
                          </a:solidFill>
                          <a:latin typeface="Segoe UI"/>
                        </a:rPr>
                        <a:t>Criterion-referenced</a:t>
                      </a:r>
                      <a:r>
                        <a:rPr lang="en-US" sz="1400" b="1" i="0" u="none" strike="noStrike" baseline="0" dirty="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a:solidFill>
                            <a:srgbClr val="101D35"/>
                          </a:solidFill>
                          <a:latin typeface="Segoe UI"/>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Criterion-referenced component calculation – high school</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graphicFrame>
        <p:nvGraphicFramePr>
          <p:cNvPr id="6" name="Table 5" descr="The total number of points earned for each indicator (achievement, growth, high school completion, EL progress, and additional indicators)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title="Criterion-referenced component calculation – high school"/>
          <p:cNvGraphicFramePr>
            <a:graphicFrameLocks noGrp="1"/>
          </p:cNvGraphicFramePr>
          <p:nvPr>
            <p:extLst>
              <p:ext uri="{D42A27DB-BD31-4B8C-83A1-F6EECF244321}">
                <p14:modId xmlns:p14="http://schemas.microsoft.com/office/powerpoint/2010/main" val="3076335568"/>
              </p:ext>
            </p:extLst>
          </p:nvPr>
        </p:nvGraphicFramePr>
        <p:xfrm>
          <a:off x="447671" y="1143003"/>
          <a:ext cx="11201402" cy="5305421"/>
        </p:xfrm>
        <a:graphic>
          <a:graphicData uri="http://schemas.openxmlformats.org/drawingml/2006/table">
            <a:tbl>
              <a:tblPr firstRow="1"/>
              <a:tblGrid>
                <a:gridCol w="3675050">
                  <a:extLst>
                    <a:ext uri="{9D8B030D-6E8A-4147-A177-3AD203B41FA5}">
                      <a16:colId xmlns:a16="http://schemas.microsoft.com/office/drawing/2014/main" val="20000"/>
                    </a:ext>
                  </a:extLst>
                </a:gridCol>
                <a:gridCol w="1254392">
                  <a:extLst>
                    <a:ext uri="{9D8B030D-6E8A-4147-A177-3AD203B41FA5}">
                      <a16:colId xmlns:a16="http://schemas.microsoft.com/office/drawing/2014/main" val="20001"/>
                    </a:ext>
                  </a:extLst>
                </a:gridCol>
                <a:gridCol w="1254392">
                  <a:extLst>
                    <a:ext uri="{9D8B030D-6E8A-4147-A177-3AD203B41FA5}">
                      <a16:colId xmlns:a16="http://schemas.microsoft.com/office/drawing/2014/main" val="20002"/>
                    </a:ext>
                  </a:extLst>
                </a:gridCol>
                <a:gridCol w="1254392">
                  <a:extLst>
                    <a:ext uri="{9D8B030D-6E8A-4147-A177-3AD203B41FA5}">
                      <a16:colId xmlns:a16="http://schemas.microsoft.com/office/drawing/2014/main" val="20003"/>
                    </a:ext>
                  </a:extLst>
                </a:gridCol>
                <a:gridCol w="1254392">
                  <a:extLst>
                    <a:ext uri="{9D8B030D-6E8A-4147-A177-3AD203B41FA5}">
                      <a16:colId xmlns:a16="http://schemas.microsoft.com/office/drawing/2014/main" val="20004"/>
                    </a:ext>
                  </a:extLst>
                </a:gridCol>
                <a:gridCol w="1254392">
                  <a:extLst>
                    <a:ext uri="{9D8B030D-6E8A-4147-A177-3AD203B41FA5}">
                      <a16:colId xmlns:a16="http://schemas.microsoft.com/office/drawing/2014/main" val="20005"/>
                    </a:ext>
                  </a:extLst>
                </a:gridCol>
                <a:gridCol w="1254392">
                  <a:extLst>
                    <a:ext uri="{9D8B030D-6E8A-4147-A177-3AD203B41FA5}">
                      <a16:colId xmlns:a16="http://schemas.microsoft.com/office/drawing/2014/main" val="20006"/>
                    </a:ext>
                  </a:extLst>
                </a:gridCol>
              </a:tblGrid>
              <a:tr h="246077">
                <a:tc rowSpan="2">
                  <a:txBody>
                    <a:bodyPr/>
                    <a:lstStyle/>
                    <a:p>
                      <a:pPr algn="ctr" rtl="0" fontAlgn="ctr"/>
                      <a:r>
                        <a:rPr lang="en-US" sz="1400" b="1" i="0" u="none" strike="noStrike" dirty="0">
                          <a:solidFill>
                            <a:srgbClr val="101D35"/>
                          </a:solidFill>
                          <a:latin typeface="Segoe UI"/>
                        </a:rPr>
                        <a:t>Indicator</a:t>
                      </a:r>
                      <a:r>
                        <a:rPr lang="en-US" sz="1400" b="0" i="0" u="none" strike="noStrike" dirty="0">
                          <a:solidFill>
                            <a:srgbClr val="101D35"/>
                          </a:solidFill>
                          <a:latin typeface="Segoe UI"/>
                        </a:rPr>
                        <a:t> </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400" b="1" i="0" u="none" strike="noStrike" dirty="0">
                          <a:solidFill>
                            <a:srgbClr val="101D35"/>
                          </a:solidFill>
                          <a:latin typeface="Segoe UI"/>
                        </a:rPr>
                        <a:t>All students</a:t>
                      </a:r>
                      <a:r>
                        <a:rPr lang="en-US" sz="1400" b="0" i="0" u="none" strike="noStrike" dirty="0">
                          <a:solidFill>
                            <a:srgbClr val="101D35"/>
                          </a:solidFill>
                          <a:latin typeface="Segoe UI"/>
                        </a:rPr>
                        <a:t> (50%)</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rtl="0" fontAlgn="ctr"/>
                      <a:r>
                        <a:rPr lang="en-US" sz="1400" b="1" i="0" u="none" strike="noStrike" dirty="0">
                          <a:solidFill>
                            <a:srgbClr val="101D35"/>
                          </a:solidFill>
                          <a:latin typeface="Segoe UI"/>
                        </a:rPr>
                        <a:t>Lowest performing students</a:t>
                      </a:r>
                      <a:r>
                        <a:rPr lang="en-US" sz="1400" b="0" i="0" u="none" strike="noStrike" dirty="0">
                          <a:solidFill>
                            <a:srgbClr val="101D35"/>
                          </a:solidFill>
                          <a:latin typeface="Segoe UI"/>
                        </a:rPr>
                        <a:t> (50%)</a:t>
                      </a:r>
                      <a:endParaRPr lang="en-US" sz="1400" b="1" i="0" u="none" strike="noStrike" dirty="0">
                        <a:solidFill>
                          <a:srgbClr val="101D35"/>
                        </a:solidFill>
                        <a:latin typeface="Segoe UI"/>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0429">
                <a:tc vMerge="1">
                  <a:txBody>
                    <a:bodyPr/>
                    <a:lstStyle/>
                    <a:p>
                      <a:endParaRPr lang="en-US"/>
                    </a:p>
                  </a:txBody>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Points </a:t>
                      </a:r>
                    </a:p>
                    <a:p>
                      <a:pPr algn="ctr" rtl="0" fontAlgn="ctr"/>
                      <a:r>
                        <a:rPr lang="en-US" sz="1400" b="1" i="0" u="none" strike="noStrike" dirty="0">
                          <a:solidFill>
                            <a:srgbClr val="101D35"/>
                          </a:solidFill>
                          <a:latin typeface="Segoe UI"/>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chemeClr val="bg2">
                              <a:lumMod val="25000"/>
                            </a:schemeClr>
                          </a:solidFill>
                          <a:latin typeface="Segoe UI"/>
                        </a:rPr>
                        <a:t>Weight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6077">
                <a:tc>
                  <a:txBody>
                    <a:bodyPr/>
                    <a:lstStyle/>
                    <a:p>
                      <a:pPr algn="l" rtl="0" fontAlgn="ctr"/>
                      <a:r>
                        <a:rPr lang="en-US" sz="1400" b="0" i="0" u="none" strike="noStrike" dirty="0">
                          <a:solidFill>
                            <a:srgbClr val="101D35"/>
                          </a:solidFill>
                          <a:latin typeface="Segoe UI"/>
                        </a:rPr>
                        <a:t>ELA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6077">
                <a:tc>
                  <a:txBody>
                    <a:bodyPr/>
                    <a:lstStyle/>
                    <a:p>
                      <a:pPr algn="l" rtl="0" fontAlgn="ctr"/>
                      <a:r>
                        <a:rPr lang="en-US" sz="1400" b="0" i="0" u="none" strike="noStrike" dirty="0">
                          <a:solidFill>
                            <a:srgbClr val="101D35"/>
                          </a:solidFill>
                          <a:latin typeface="Segoe UI"/>
                        </a:rPr>
                        <a:t>Math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6077">
                <a:tc>
                  <a:txBody>
                    <a:bodyPr/>
                    <a:lstStyle/>
                    <a:p>
                      <a:pPr algn="l" rtl="0" fontAlgn="ctr"/>
                      <a:r>
                        <a:rPr lang="en-US" sz="1400" b="0" i="0" u="none" strike="noStrike" dirty="0">
                          <a:solidFill>
                            <a:srgbClr val="101D35"/>
                          </a:solidFill>
                          <a:latin typeface="Segoe UI"/>
                        </a:rPr>
                        <a:t>Science achievement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6077">
                <a:tc>
                  <a:txBody>
                    <a:bodyPr/>
                    <a:lstStyle/>
                    <a:p>
                      <a:pPr algn="l" rtl="0" fontAlgn="ctr"/>
                      <a:r>
                        <a:rPr lang="en-US" sz="1400" b="1" i="0" u="none" strike="noStrike" dirty="0">
                          <a:solidFill>
                            <a:srgbClr val="101D35"/>
                          </a:solidFill>
                          <a:latin typeface="Segoe UI"/>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40%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101D35"/>
                          </a:solidFill>
                          <a:latin typeface="Segoe UI"/>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400" b="0" i="0" u="none" strike="noStrike" dirty="0">
                          <a:solidFill>
                            <a:schemeClr val="bg2">
                              <a:lumMod val="25000"/>
                            </a:schemeClr>
                          </a:solidFill>
                          <a:latin typeface="Segoe UI"/>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46077">
                <a:tc>
                  <a:txBody>
                    <a:bodyPr/>
                    <a:lstStyle/>
                    <a:p>
                      <a:pPr algn="l" rtl="0" fontAlgn="ctr"/>
                      <a:r>
                        <a:rPr lang="en-US" sz="1400" b="0" i="0" u="none" strike="noStrike">
                          <a:solidFill>
                            <a:srgbClr val="101D35"/>
                          </a:solidFill>
                          <a:latin typeface="Segoe UI"/>
                        </a:rPr>
                        <a:t>ELA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46077">
                <a:tc>
                  <a:txBody>
                    <a:bodyPr/>
                    <a:lstStyle/>
                    <a:p>
                      <a:pPr algn="l" rtl="0" fontAlgn="ctr"/>
                      <a:r>
                        <a:rPr lang="en-US" sz="1400" b="0" i="0" u="none" strike="noStrike">
                          <a:solidFill>
                            <a:srgbClr val="101D35"/>
                          </a:solidFill>
                          <a:latin typeface="Segoe UI"/>
                        </a:rPr>
                        <a:t>Math SGP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46077">
                <a:tc>
                  <a:txBody>
                    <a:bodyPr/>
                    <a:lstStyle/>
                    <a:p>
                      <a:pPr algn="l" rtl="0" fontAlgn="ctr"/>
                      <a:r>
                        <a:rPr lang="en-US" sz="1400" b="1" i="0" u="none" strike="noStrike" dirty="0">
                          <a:solidFill>
                            <a:srgbClr val="101D35"/>
                          </a:solidFill>
                          <a:latin typeface="Segoe UI"/>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36234">
                <a:tc>
                  <a:txBody>
                    <a:bodyPr/>
                    <a:lstStyle/>
                    <a:p>
                      <a:pPr algn="l" rtl="0" fontAlgn="ctr"/>
                      <a:r>
                        <a:rPr lang="en-US" sz="1400" b="0" i="0" u="none" strike="noStrike">
                          <a:solidFill>
                            <a:srgbClr val="101D35"/>
                          </a:solidFill>
                          <a:latin typeface="Segoe UI"/>
                        </a:rPr>
                        <a:t>Four-year cohort graduation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46077">
                <a:tc>
                  <a:txBody>
                    <a:bodyPr/>
                    <a:lstStyle/>
                    <a:p>
                      <a:pPr algn="l" rtl="0" fontAlgn="ctr"/>
                      <a:r>
                        <a:rPr lang="en-US" sz="1400" b="0" i="0" u="none" strike="noStrike" dirty="0">
                          <a:solidFill>
                            <a:srgbClr val="101D35"/>
                          </a:solidFill>
                          <a:latin typeface="Segoe UI"/>
                        </a:rPr>
                        <a:t>Extended engagement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46077">
                <a:tc>
                  <a:txBody>
                    <a:bodyPr/>
                    <a:lstStyle/>
                    <a:p>
                      <a:pPr algn="l" rtl="0" fontAlgn="ctr"/>
                      <a:r>
                        <a:rPr lang="en-US" sz="1400" b="0" i="0" u="none" strike="noStrike" dirty="0">
                          <a:solidFill>
                            <a:srgbClr val="101D35"/>
                          </a:solidFill>
                          <a:latin typeface="Segoe UI"/>
                        </a:rPr>
                        <a:t>Annual dropout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46077">
                <a:tc>
                  <a:txBody>
                    <a:bodyPr/>
                    <a:lstStyle/>
                    <a:p>
                      <a:pPr algn="l" rtl="0" fontAlgn="ctr"/>
                      <a:r>
                        <a:rPr lang="en-US" sz="1400" b="1" i="0" u="none" strike="noStrike" dirty="0">
                          <a:solidFill>
                            <a:srgbClr val="101D35"/>
                          </a:solidFill>
                          <a:latin typeface="Segoe UI"/>
                        </a:rPr>
                        <a:t>High school completion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20%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46077">
                <a:tc>
                  <a:txBody>
                    <a:bodyPr/>
                    <a:lstStyle/>
                    <a:p>
                      <a:pPr algn="l" rtl="0" fontAlgn="ctr"/>
                      <a:r>
                        <a:rPr lang="en-US" sz="1400" b="1" i="0" u="none" strike="noStrike" dirty="0">
                          <a:solidFill>
                            <a:srgbClr val="101D35"/>
                          </a:solidFill>
                          <a:latin typeface="Segoe UI"/>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46077">
                <a:tc>
                  <a:txBody>
                    <a:bodyPr/>
                    <a:lstStyle/>
                    <a:p>
                      <a:pPr algn="l" rtl="0" fontAlgn="ctr"/>
                      <a:r>
                        <a:rPr lang="en-US" sz="1400" b="0" i="0" u="none" strike="noStrike" dirty="0">
                          <a:solidFill>
                            <a:srgbClr val="101D35"/>
                          </a:solidFill>
                          <a:latin typeface="Segoe UI"/>
                        </a:rPr>
                        <a:t>Chronic absenteeism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46077">
                <a:tc>
                  <a:txBody>
                    <a:bodyPr/>
                    <a:lstStyle/>
                    <a:p>
                      <a:pPr algn="l" rtl="0" fontAlgn="ctr"/>
                      <a:r>
                        <a:rPr lang="en-US" sz="1400" b="0" i="0" u="none" strike="noStrike" dirty="0">
                          <a:solidFill>
                            <a:srgbClr val="101D35"/>
                          </a:solidFill>
                          <a:latin typeface="Segoe UI"/>
                        </a:rPr>
                        <a:t>Advanced coursework completion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101D35"/>
                          </a:solidFill>
                          <a:latin typeface="Segoe UI"/>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55920">
                <a:tc>
                  <a:txBody>
                    <a:bodyPr/>
                    <a:lstStyle/>
                    <a:p>
                      <a:pPr algn="l" rtl="0" fontAlgn="ctr"/>
                      <a:r>
                        <a:rPr lang="en-US" sz="1400" b="1" i="0" u="none" strike="noStrike" dirty="0">
                          <a:solidFill>
                            <a:srgbClr val="101D35"/>
                          </a:solidFill>
                          <a:latin typeface="Segoe UI"/>
                        </a:rPr>
                        <a:t>Additional indicators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a:solidFill>
                            <a:schemeClr val="bg2">
                              <a:lumMod val="25000"/>
                            </a:schemeClr>
                          </a:solidFill>
                          <a:latin typeface="Segoe UI"/>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1" i="0" u="none" strike="noStrike">
                          <a:solidFill>
                            <a:srgbClr val="101D35"/>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400" b="0" i="0" u="none" strike="noStrike" dirty="0">
                          <a:solidFill>
                            <a:schemeClr val="bg2">
                              <a:lumMod val="25000"/>
                            </a:schemeClr>
                          </a:solidFill>
                          <a:latin typeface="Segoe UI"/>
                        </a:rPr>
                        <a:t>10%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55920">
                <a:tc>
                  <a:txBody>
                    <a:bodyPr/>
                    <a:lstStyle/>
                    <a:p>
                      <a:pPr algn="l" rtl="0" fontAlgn="ctr"/>
                      <a:r>
                        <a:rPr lang="en-US" sz="1400" b="1" i="0" u="none" strike="noStrike" dirty="0">
                          <a:solidFill>
                            <a:srgbClr val="101D35"/>
                          </a:solidFill>
                          <a:latin typeface="Segoe UI"/>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101D35"/>
                          </a:solidFill>
                          <a:latin typeface="Segoe UI"/>
                        </a:rPr>
                        <a:t>7.0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1" i="0" u="none" strike="noStrike" dirty="0">
                          <a:solidFill>
                            <a:srgbClr val="101D35"/>
                          </a:solidFill>
                          <a:latin typeface="Segoe UI"/>
                        </a:rPr>
                        <a:t>5.6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rtl="0" fontAlgn="ctr"/>
                      <a:r>
                        <a:rPr lang="en-US" sz="1400" b="0" i="0" u="none" strike="noStrike" dirty="0">
                          <a:solidFill>
                            <a:schemeClr val="bg2">
                              <a:lumMod val="25000"/>
                            </a:schemeClr>
                          </a:solidFill>
                          <a:latin typeface="Segoe UI"/>
                        </a:rPr>
                        <a:t>10.3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chemeClr val="bg2">
                              <a:lumMod val="25000"/>
                            </a:schemeClr>
                          </a:solidFill>
                          <a:latin typeface="Segoe UI"/>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55920">
                <a:tc>
                  <a:txBody>
                    <a:bodyPr/>
                    <a:lstStyle/>
                    <a:p>
                      <a:pPr algn="l" rtl="0" fontAlgn="ctr"/>
                      <a:r>
                        <a:rPr lang="en-US" sz="1400" b="1" i="0" u="none" strike="noStrike" dirty="0">
                          <a:solidFill>
                            <a:srgbClr val="101D35"/>
                          </a:solidFill>
                          <a:latin typeface="Segoe UI"/>
                        </a:rPr>
                        <a:t>Percentage</a:t>
                      </a:r>
                      <a:r>
                        <a:rPr lang="en-US" sz="1400" b="1" i="0" u="none" strike="noStrike" baseline="0" dirty="0">
                          <a:solidFill>
                            <a:srgbClr val="101D35"/>
                          </a:solidFill>
                          <a:latin typeface="Segoe UI"/>
                        </a:rPr>
                        <a:t> of possible points</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400" b="1" i="0" u="none" strike="noStrike" dirty="0">
                          <a:solidFill>
                            <a:srgbClr val="101D35"/>
                          </a:solidFill>
                          <a:latin typeface="Segoe UI"/>
                        </a:rPr>
                        <a:t>70.0%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ctr"/>
                      <a:endParaRPr lang="en-US" sz="1400" b="1" i="0" u="none" strike="noStrike" dirty="0">
                        <a:solidFill>
                          <a:srgbClr val="101D35"/>
                        </a:solidFill>
                        <a:latin typeface="Segoe UI"/>
                      </a:endParaRPr>
                    </a:p>
                  </a:txBody>
                  <a:tcPr marL="7620" marR="7620" marT="7620" marB="0" anchor="ctr"/>
                </a:tc>
                <a:tc>
                  <a:txBody>
                    <a:bodyPr/>
                    <a:lstStyle/>
                    <a:p>
                      <a:pPr algn="ctr" rtl="0" fontAlgn="ctr"/>
                      <a:r>
                        <a:rPr lang="en-US" sz="1400" b="0" i="0" u="none" strike="noStrike" dirty="0">
                          <a:solidFill>
                            <a:srgbClr val="101D35"/>
                          </a:solidFill>
                          <a:latin typeface="Segoe UI"/>
                        </a:rPr>
                        <a:t>-</a:t>
                      </a:r>
                    </a:p>
                  </a:txBody>
                  <a:tcPr marL="7620" marR="7620" marT="7620" marB="0" anchor="ctr">
                    <a:lnL w="12700" cap="flat" cmpd="sng" algn="ctr">
                      <a:solidFill>
                        <a:schemeClr val="tx1"/>
                      </a:solidFill>
                      <a:prstDash val="solid"/>
                      <a:round/>
                      <a:headEnd type="none" w="med" len="med"/>
                      <a:tailEnd type="none" w="med" len="med"/>
                    </a:lnL>
                  </a:tcPr>
                </a:tc>
                <a:tc gridSpan="2">
                  <a:txBody>
                    <a:bodyPr/>
                    <a:lstStyle/>
                    <a:p>
                      <a:pPr algn="ctr" rtl="0" fontAlgn="ctr"/>
                      <a:r>
                        <a:rPr lang="en-US" sz="1400" b="1" i="0" u="none" strike="noStrike" dirty="0">
                          <a:solidFill>
                            <a:srgbClr val="101D35"/>
                          </a:solidFill>
                          <a:latin typeface="Segoe UI"/>
                        </a:rPr>
                        <a:t>54.4%</a:t>
                      </a:r>
                    </a:p>
                  </a:txBody>
                  <a:tcPr marL="7620" marR="7620" marT="7620" marB="0" anchor="ctr"/>
                </a:tc>
                <a:tc hMerge="1">
                  <a:txBody>
                    <a:bodyPr/>
                    <a:lstStyle/>
                    <a:p>
                      <a:endParaRPr lang="en-US"/>
                    </a:p>
                  </a:txBody>
                  <a:tcPr/>
                </a:tc>
                <a:tc>
                  <a:txBody>
                    <a:bodyPr/>
                    <a:lstStyle/>
                    <a:p>
                      <a:pPr algn="ctr" rtl="0" fontAlgn="ctr"/>
                      <a:r>
                        <a:rPr lang="en-US" sz="1400" b="0" i="0" u="none" strike="noStrike" dirty="0">
                          <a:solidFill>
                            <a:srgbClr val="101D35"/>
                          </a:solidFill>
                          <a:latin typeface="Segoe UI"/>
                        </a:rPr>
                        <a:t>-</a:t>
                      </a:r>
                    </a:p>
                  </a:txBody>
                  <a:tcPr marL="7620" marR="7620" marT="7620" marB="0" anchor="ctr"/>
                </a:tc>
                <a:extLst>
                  <a:ext uri="{0D108BD9-81ED-4DB2-BD59-A6C34878D82A}">
                    <a16:rowId xmlns:a16="http://schemas.microsoft.com/office/drawing/2014/main" val="10018"/>
                  </a:ext>
                </a:extLst>
              </a:tr>
              <a:tr h="255920">
                <a:tc>
                  <a:txBody>
                    <a:bodyPr/>
                    <a:lstStyle/>
                    <a:p>
                      <a:pPr algn="l" rtl="0" fontAlgn="ctr"/>
                      <a:r>
                        <a:rPr lang="en-US" sz="1400" b="1" i="0" u="none" strike="noStrike" dirty="0">
                          <a:solidFill>
                            <a:srgbClr val="101D35"/>
                          </a:solidFill>
                          <a:latin typeface="Segoe UI"/>
                        </a:rPr>
                        <a:t>Criterion-referenced</a:t>
                      </a:r>
                      <a:r>
                        <a:rPr lang="en-US" sz="1400" b="1" i="0" u="none" strike="noStrike" baseline="0" dirty="0">
                          <a:solidFill>
                            <a:srgbClr val="101D35"/>
                          </a:solidFill>
                          <a:latin typeface="Segoe UI"/>
                        </a:rPr>
                        <a:t> target percentage</a:t>
                      </a:r>
                      <a:endParaRPr lang="en-US" sz="1400" b="1" i="0" u="none" strike="noStrike" dirty="0">
                        <a:solidFill>
                          <a:srgbClr val="101D35"/>
                        </a:solidFill>
                        <a:latin typeface="Segoe U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6">
                  <a:txBody>
                    <a:bodyPr/>
                    <a:lstStyle/>
                    <a:p>
                      <a:pPr algn="ctr" rtl="0" fontAlgn="ctr"/>
                      <a:r>
                        <a:rPr lang="en-US" sz="1400" b="1" i="0" u="none" strike="noStrike" dirty="0">
                          <a:solidFill>
                            <a:srgbClr val="101D35"/>
                          </a:solidFill>
                          <a:latin typeface="Segoe UI"/>
                        </a:rPr>
                        <a:t>62%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7</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Categorization of schools &amp; districts</a:t>
            </a:r>
          </a:p>
        </p:txBody>
      </p:sp>
      <p:sp>
        <p:nvSpPr>
          <p:cNvPr id="3" name="Title 2" hidden="1"/>
          <p:cNvSpPr>
            <a:spLocks noGrp="1"/>
          </p:cNvSpPr>
          <p:nvPr>
            <p:ph type="title"/>
          </p:nvPr>
        </p:nvSpPr>
        <p:spPr/>
        <p:txBody>
          <a:bodyPr/>
          <a:lstStyle/>
          <a:p>
            <a:r>
              <a:rPr lang="en-US" dirty="0"/>
              <a:t>7. Categorization of schools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3" name="Content Placeholder 2"/>
          <p:cNvSpPr>
            <a:spLocks noGrp="1"/>
          </p:cNvSpPr>
          <p:nvPr>
            <p:ph idx="1"/>
          </p:nvPr>
        </p:nvSpPr>
        <p:spPr/>
        <p:txBody>
          <a:bodyPr/>
          <a:lstStyle/>
          <a:p>
            <a:pPr lvl="0"/>
            <a:r>
              <a:rPr lang="en-US" sz="2800" dirty="0"/>
              <a:t>Schools will no longer be placed in a vertical hierarchy of levels 1-5</a:t>
            </a:r>
          </a:p>
          <a:p>
            <a:pPr lvl="0"/>
            <a:r>
              <a:rPr lang="en-US" sz="2800" dirty="0"/>
              <a:t>Number of schools that will be placed into a category based upon a relative standing will be cut in half from previous system</a:t>
            </a:r>
          </a:p>
          <a:p>
            <a:pPr lvl="1"/>
            <a:r>
              <a:rPr lang="en-US" sz="2400" dirty="0"/>
              <a:t>Approximately 90 percent of schools could be categorized based on their own performance against targets</a:t>
            </a:r>
          </a:p>
          <a:p>
            <a:r>
              <a:rPr lang="en-US" sz="2800" dirty="0"/>
              <a:t>Most schools will have 50 percent of its categorization based on students that have been in the school for at least two years</a:t>
            </a:r>
          </a:p>
          <a:p>
            <a:r>
              <a:rPr lang="en-US" sz="2800" dirty="0"/>
              <a:t>Category labels are primarily tied to the level of required assistance or intervention</a:t>
            </a:r>
          </a:p>
          <a:p>
            <a:r>
              <a:rPr lang="en-US" sz="2800" dirty="0"/>
              <a:t>Stronger emphasis on schools commended for success</a:t>
            </a:r>
          </a:p>
          <a:p>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1</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Timeline &amp; process</a:t>
            </a:r>
          </a:p>
        </p:txBody>
      </p:sp>
      <p:sp>
        <p:nvSpPr>
          <p:cNvPr id="3" name="Title 2" hidden="1"/>
          <p:cNvSpPr>
            <a:spLocks noGrp="1"/>
          </p:cNvSpPr>
          <p:nvPr>
            <p:ph type="title"/>
          </p:nvPr>
        </p:nvSpPr>
        <p:spPr/>
        <p:txBody>
          <a:bodyPr/>
          <a:lstStyle/>
          <a:p>
            <a:r>
              <a:rPr lang="en-US" dirty="0"/>
              <a:t>2. Timeline &amp; process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3" name="Content Placeholder 2"/>
          <p:cNvSpPr>
            <a:spLocks noGrp="1"/>
          </p:cNvSpPr>
          <p:nvPr>
            <p:ph idx="1"/>
          </p:nvPr>
        </p:nvSpPr>
        <p:spPr/>
        <p:txBody>
          <a:bodyPr/>
          <a:lstStyle/>
          <a:p>
            <a:r>
              <a:rPr lang="en-US" dirty="0"/>
              <a:t>Accountability determinations for schools will be based on 5 factors:</a:t>
            </a:r>
          </a:p>
          <a:p>
            <a:pPr marL="971550" lvl="1" indent="-514350">
              <a:buFont typeface="+mj-lt"/>
              <a:buAutoNum type="arabicPeriod"/>
            </a:pPr>
            <a:r>
              <a:rPr lang="en-US" dirty="0"/>
              <a:t>Accountability percentile (1-99)</a:t>
            </a:r>
          </a:p>
          <a:p>
            <a:pPr marL="971550" lvl="1" indent="-514350">
              <a:buFont typeface="+mj-lt"/>
              <a:buAutoNum type="arabicPeriod"/>
            </a:pPr>
            <a:r>
              <a:rPr lang="en-US" dirty="0"/>
              <a:t>Criterion-referenced target percentage (0-100%)</a:t>
            </a:r>
          </a:p>
          <a:p>
            <a:pPr marL="971550" lvl="1" indent="-514350">
              <a:buFont typeface="+mj-lt"/>
              <a:buAutoNum type="arabicPeriod"/>
            </a:pPr>
            <a:r>
              <a:rPr lang="en-US" dirty="0"/>
              <a:t>Subgroup performance (subgroup percentile 1-99)</a:t>
            </a:r>
          </a:p>
          <a:p>
            <a:pPr marL="971550" lvl="1" indent="-514350">
              <a:buFont typeface="+mj-lt"/>
              <a:buAutoNum type="arabicPeriod"/>
            </a:pPr>
            <a:r>
              <a:rPr lang="en-US" dirty="0"/>
              <a:t>Graduation rate </a:t>
            </a:r>
          </a:p>
          <a:p>
            <a:pPr marL="971550" lvl="1" indent="-514350">
              <a:buFont typeface="+mj-lt"/>
              <a:buAutoNum type="arabicPeriod"/>
            </a:pPr>
            <a:r>
              <a:rPr lang="en-US" dirty="0"/>
              <a:t>Assessment participation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Tree>
    <p:extLst>
      <p:ext uri="{BB962C8B-B14F-4D97-AF65-F5344CB8AC3E}">
        <p14:creationId xmlns:p14="http://schemas.microsoft.com/office/powerpoint/2010/main" val="207681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title="Catergorization of Schools"/>
          <p:cNvGraphicFramePr>
            <a:graphicFrameLocks noGrp="1"/>
          </p:cNvGraphicFramePr>
          <p:nvPr>
            <p:extLst>
              <p:ext uri="{D42A27DB-BD31-4B8C-83A1-F6EECF244321}">
                <p14:modId xmlns:p14="http://schemas.microsoft.com/office/powerpoint/2010/main" val="3935511943"/>
              </p:ext>
            </p:extLst>
          </p:nvPr>
        </p:nvGraphicFramePr>
        <p:xfrm>
          <a:off x="502104" y="1258661"/>
          <a:ext cx="11310259" cy="4189639"/>
        </p:xfrm>
        <a:graphic>
          <a:graphicData uri="http://schemas.openxmlformats.org/drawingml/2006/table">
            <a:tbl>
              <a:tblPr firstRow="1"/>
              <a:tblGrid>
                <a:gridCol w="1502227">
                  <a:extLst>
                    <a:ext uri="{9D8B030D-6E8A-4147-A177-3AD203B41FA5}">
                      <a16:colId xmlns:a16="http://schemas.microsoft.com/office/drawing/2014/main" val="20000"/>
                    </a:ext>
                  </a:extLst>
                </a:gridCol>
                <a:gridCol w="2939144">
                  <a:extLst>
                    <a:ext uri="{9D8B030D-6E8A-4147-A177-3AD203B41FA5}">
                      <a16:colId xmlns:a16="http://schemas.microsoft.com/office/drawing/2014/main" val="20001"/>
                    </a:ext>
                  </a:extLst>
                </a:gridCol>
                <a:gridCol w="2939144">
                  <a:extLst>
                    <a:ext uri="{9D8B030D-6E8A-4147-A177-3AD203B41FA5}">
                      <a16:colId xmlns:a16="http://schemas.microsoft.com/office/drawing/2014/main" val="20002"/>
                    </a:ext>
                  </a:extLst>
                </a:gridCol>
                <a:gridCol w="1964872">
                  <a:extLst>
                    <a:ext uri="{9D8B030D-6E8A-4147-A177-3AD203B41FA5}">
                      <a16:colId xmlns:a16="http://schemas.microsoft.com/office/drawing/2014/main" val="20004"/>
                    </a:ext>
                  </a:extLst>
                </a:gridCol>
                <a:gridCol w="1964872">
                  <a:extLst>
                    <a:ext uri="{9D8B030D-6E8A-4147-A177-3AD203B41FA5}">
                      <a16:colId xmlns:a16="http://schemas.microsoft.com/office/drawing/2014/main" val="20005"/>
                    </a:ext>
                  </a:extLst>
                </a:gridCol>
              </a:tblGrid>
              <a:tr h="640841">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Schools without required assistance or intervention</a:t>
                      </a:r>
                      <a:endParaRPr lang="en-US" sz="1400" b="1" baseline="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(approx. 85%)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Schools requiring assistance or intervention (approx. 15%)</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defTabSz="914400" rtl="0" eaLnBrk="1" latinLnBrk="0" hangingPunct="1">
                        <a:lnSpc>
                          <a:spcPct val="115000"/>
                        </a:lnSpc>
                        <a:spcBef>
                          <a:spcPts val="0"/>
                        </a:spcBef>
                        <a:spcAft>
                          <a:spcPts val="0"/>
                        </a:spcAft>
                      </a:pPr>
                      <a:endParaRPr lang="en-US" sz="1600" b="1"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600" b="1" kern="1200" dirty="0">
                          <a:solidFill>
                            <a:schemeClr val="accent1">
                              <a:lumMod val="50000"/>
                            </a:schemeClr>
                          </a:solidFill>
                          <a:latin typeface="+mn-lt"/>
                          <a:ea typeface="Calibri"/>
                          <a:cs typeface="Times New Roman"/>
                        </a:rPr>
                        <a:t>Schools of recognition </a:t>
                      </a:r>
                    </a:p>
                    <a:p>
                      <a:pPr marL="0" marR="0" algn="ctr" defTabSz="914400" rtl="0" eaLnBrk="1" latinLnBrk="0" hangingPunct="1">
                        <a:lnSpc>
                          <a:spcPct val="115000"/>
                        </a:lnSpc>
                        <a:spcBef>
                          <a:spcPts val="0"/>
                        </a:spcBef>
                        <a:spcAft>
                          <a:spcPts val="0"/>
                        </a:spcAft>
                      </a:pPr>
                      <a:endParaRPr lang="en-US" sz="1400" kern="1200" dirty="0">
                        <a:solidFill>
                          <a:schemeClr val="accent1">
                            <a:lumMod val="50000"/>
                          </a:schemeClr>
                        </a:solidFill>
                        <a:latin typeface="+mn-lt"/>
                        <a:ea typeface="Calibri"/>
                        <a:cs typeface="Times New Roman"/>
                      </a:endParaRPr>
                    </a:p>
                    <a:p>
                      <a:pPr marL="0" marR="0" algn="ctr" defTabSz="914400" rtl="0" eaLnBrk="1" latinLnBrk="0" hangingPunct="1">
                        <a:lnSpc>
                          <a:spcPct val="115000"/>
                        </a:lnSpc>
                        <a:spcBef>
                          <a:spcPts val="0"/>
                        </a:spcBef>
                        <a:spcAft>
                          <a:spcPts val="0"/>
                        </a:spcAft>
                      </a:pPr>
                      <a:r>
                        <a:rPr lang="en-US" sz="1400" kern="1200" dirty="0">
                          <a:solidFill>
                            <a:schemeClr val="accent1">
                              <a:lumMod val="50000"/>
                            </a:schemeClr>
                          </a:solidFill>
                          <a:latin typeface="+mn-lt"/>
                          <a:ea typeface="Calibri"/>
                          <a:cs typeface="Times New Roman"/>
                        </a:rPr>
                        <a:t>Schools</a:t>
                      </a:r>
                      <a:r>
                        <a:rPr lang="en-US" sz="1400" kern="1200" baseline="0" dirty="0">
                          <a:solidFill>
                            <a:schemeClr val="accent1">
                              <a:lumMod val="50000"/>
                            </a:schemeClr>
                          </a:solidFill>
                          <a:latin typeface="+mn-lt"/>
                          <a:ea typeface="Calibri"/>
                          <a:cs typeface="Times New Roman"/>
                        </a:rPr>
                        <a:t> d</a:t>
                      </a:r>
                      <a:r>
                        <a:rPr lang="en-US" sz="1400" kern="1200" dirty="0">
                          <a:solidFill>
                            <a:schemeClr val="accent1">
                              <a:lumMod val="50000"/>
                            </a:schemeClr>
                          </a:solidFill>
                          <a:latin typeface="+mn-lt"/>
                          <a:ea typeface="Calibri"/>
                          <a:cs typeface="Times New Roman"/>
                        </a:rPr>
                        <a:t>emonstrating high</a:t>
                      </a:r>
                      <a:r>
                        <a:rPr lang="en-US" sz="1400" kern="1200" baseline="0" dirty="0">
                          <a:solidFill>
                            <a:schemeClr val="accent1">
                              <a:lumMod val="50000"/>
                            </a:schemeClr>
                          </a:solidFill>
                          <a:latin typeface="+mn-lt"/>
                          <a:ea typeface="Calibri"/>
                          <a:cs typeface="Times New Roman"/>
                        </a:rPr>
                        <a:t> </a:t>
                      </a:r>
                      <a:r>
                        <a:rPr lang="en-US" sz="1400" kern="1200" dirty="0">
                          <a:solidFill>
                            <a:schemeClr val="accent1">
                              <a:lumMod val="50000"/>
                            </a:schemeClr>
                          </a:solidFill>
                          <a:latin typeface="+mn-lt"/>
                          <a:ea typeface="Calibri"/>
                          <a:cs typeface="Times New Roman"/>
                        </a:rPr>
                        <a:t>achievement, significant improvement, or high growth</a:t>
                      </a: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Criterion-referenced </a:t>
                      </a:r>
                    </a:p>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baseline="0" dirty="0">
                          <a:solidFill>
                            <a:schemeClr val="accent1">
                              <a:lumMod val="50000"/>
                            </a:schemeClr>
                          </a:solidFill>
                          <a:latin typeface="+mn-lt"/>
                          <a:ea typeface="Calibri"/>
                          <a:cs typeface="Times New Roman"/>
                        </a:rPr>
                        <a:t>Non-comprehensive support schools with percentiles 1-10</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a:solidFill>
                            <a:schemeClr val="accent1">
                              <a:lumMod val="50000"/>
                            </a:schemeClr>
                          </a:solidFill>
                          <a:latin typeface="+mn-lt"/>
                          <a:ea typeface="Calibri"/>
                          <a:cs typeface="Times New Roman"/>
                        </a:rPr>
                        <a:t>Schools</a:t>
                      </a:r>
                      <a:r>
                        <a:rPr lang="en-US" sz="1400" baseline="0" dirty="0">
                          <a:solidFill>
                            <a:schemeClr val="accent1">
                              <a:lumMod val="50000"/>
                            </a:schemeClr>
                          </a:solidFill>
                          <a:latin typeface="+mn-lt"/>
                          <a:ea typeface="Calibri"/>
                          <a:cs typeface="Times New Roman"/>
                        </a:rPr>
                        <a:t> with 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performing subgroups </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Schools with low participation</a:t>
                      </a: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schools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schools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a:solidFill>
                  <a:schemeClr val="accent1">
                    <a:lumMod val="50000"/>
                  </a:schemeClr>
                </a:solidFill>
              </a:rPr>
              <a:t>Notes:</a:t>
            </a:r>
          </a:p>
          <a:p>
            <a:pPr>
              <a:buFont typeface="Arial" pitchFamily="34" charset="0"/>
              <a:buChar char="•"/>
            </a:pPr>
            <a:r>
              <a:rPr lang="en-US" sz="1400" dirty="0">
                <a:solidFill>
                  <a:schemeClr val="accent1">
                    <a:lumMod val="50000"/>
                  </a:schemeClr>
                </a:solidFill>
              </a:rPr>
              <a:t>School percentiles &amp; performance against targets will be reported for all schools</a:t>
            </a:r>
          </a:p>
        </p:txBody>
      </p:sp>
      <p:sp>
        <p:nvSpPr>
          <p:cNvPr id="3" name="TextBox 2"/>
          <p:cNvSpPr txBox="1"/>
          <p:nvPr/>
        </p:nvSpPr>
        <p:spPr>
          <a:xfrm>
            <a:off x="2087418" y="4230255"/>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a:solidFill>
                  <a:schemeClr val="accent1">
                    <a:lumMod val="50000"/>
                  </a:schemeClr>
                </a:solidFill>
              </a:rPr>
              <a:t>2018: </a:t>
            </a:r>
            <a:r>
              <a:rPr lang="en-US" sz="1300" dirty="0">
                <a:solidFill>
                  <a:schemeClr val="accent1">
                    <a:lumMod val="50000"/>
                  </a:schemeClr>
                </a:solidFill>
              </a:rPr>
              <a:t>Performance against targets reported in 2 categories (meeting &amp; partially meeting</a:t>
            </a:r>
          </a:p>
          <a:p>
            <a:r>
              <a:rPr lang="en-US" sz="1300" b="1" dirty="0">
                <a:solidFill>
                  <a:schemeClr val="accent1">
                    <a:lumMod val="50000"/>
                  </a:schemeClr>
                </a:solidFill>
              </a:rPr>
              <a:t>2019: </a:t>
            </a:r>
            <a:r>
              <a:rPr lang="en-US" sz="1300" dirty="0">
                <a:solidFill>
                  <a:schemeClr val="accent1">
                    <a:lumMod val="50000"/>
                  </a:schemeClr>
                </a:solidFill>
              </a:rPr>
              <a:t>Performance against targets reported in 3 categories (meeting, partially meeting, &amp; not meeting)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Categorization of districts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dirty="0"/>
          </a:p>
        </p:txBody>
      </p:sp>
      <p:graphicFrame>
        <p:nvGraphicFramePr>
          <p:cNvPr id="5" name="Table 4"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title="Categorization of districts"/>
          <p:cNvGraphicFramePr>
            <a:graphicFrameLocks noGrp="1"/>
          </p:cNvGraphicFramePr>
          <p:nvPr>
            <p:extLst>
              <p:ext uri="{D42A27DB-BD31-4B8C-83A1-F6EECF244321}">
                <p14:modId xmlns:p14="http://schemas.microsoft.com/office/powerpoint/2010/main" val="1726116831"/>
              </p:ext>
            </p:extLst>
          </p:nvPr>
        </p:nvGraphicFramePr>
        <p:xfrm>
          <a:off x="502104" y="1258661"/>
          <a:ext cx="11310260" cy="4189639"/>
        </p:xfrm>
        <a:graphic>
          <a:graphicData uri="http://schemas.openxmlformats.org/drawingml/2006/table">
            <a:tbl>
              <a:tblPr firstRow="1"/>
              <a:tblGrid>
                <a:gridCol w="3393078">
                  <a:extLst>
                    <a:ext uri="{9D8B030D-6E8A-4147-A177-3AD203B41FA5}">
                      <a16:colId xmlns:a16="http://schemas.microsoft.com/office/drawing/2014/main" val="20000"/>
                    </a:ext>
                  </a:extLst>
                </a:gridCol>
                <a:gridCol w="3393078">
                  <a:extLst>
                    <a:ext uri="{9D8B030D-6E8A-4147-A177-3AD203B41FA5}">
                      <a16:colId xmlns:a16="http://schemas.microsoft.com/office/drawing/2014/main" val="20002"/>
                    </a:ext>
                  </a:extLst>
                </a:gridCol>
                <a:gridCol w="2262052">
                  <a:extLst>
                    <a:ext uri="{9D8B030D-6E8A-4147-A177-3AD203B41FA5}">
                      <a16:colId xmlns:a16="http://schemas.microsoft.com/office/drawing/2014/main" val="20004"/>
                    </a:ext>
                  </a:extLst>
                </a:gridCol>
                <a:gridCol w="2262052">
                  <a:extLst>
                    <a:ext uri="{9D8B030D-6E8A-4147-A177-3AD203B41FA5}">
                      <a16:colId xmlns:a16="http://schemas.microsoft.com/office/drawing/2014/main" val="20005"/>
                    </a:ext>
                  </a:extLst>
                </a:gridCol>
              </a:tblGrid>
              <a:tr h="640841">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accent1">
                              <a:lumMod val="50000"/>
                            </a:schemeClr>
                          </a:solidFill>
                          <a:latin typeface="+mn-lt"/>
                          <a:ea typeface="Calibri"/>
                          <a:cs typeface="Times New Roman"/>
                        </a:rPr>
                        <a:t>Districts without required assistance or intervention</a:t>
                      </a:r>
                      <a:endParaRPr lang="en-US" sz="1400" b="1" baseline="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solidFill>
                            <a:schemeClr val="accent1">
                              <a:lumMod val="50000"/>
                            </a:schemeClr>
                          </a:solidFill>
                          <a:latin typeface="+mn-lt"/>
                          <a:ea typeface="Calibri"/>
                          <a:cs typeface="Times New Roman"/>
                        </a:rPr>
                        <a:t>Districts requiring assistance or intervention</a:t>
                      </a:r>
                      <a:endParaRPr lang="en-US" sz="1400" dirty="0">
                        <a:solidFill>
                          <a:schemeClr val="accent1">
                            <a:lumMod val="50000"/>
                          </a:schemeClr>
                        </a:solidFill>
                        <a:latin typeface="+mn-lt"/>
                        <a:ea typeface="Calibri"/>
                        <a:cs typeface="Times New Roman"/>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548798">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75-100</a:t>
                      </a:r>
                      <a:endParaRPr lang="en-US" sz="2000" dirty="0">
                        <a:solidFill>
                          <a:schemeClr val="accent1">
                            <a:lumMod val="50000"/>
                          </a:schemeClr>
                        </a:solidFill>
                        <a:latin typeface="+mn-lt"/>
                        <a:ea typeface="Calibri"/>
                        <a:cs typeface="Times New Roman"/>
                      </a:endParaRPr>
                    </a:p>
                  </a:txBody>
                  <a:tcPr marL="68580" marR="68580" marT="0" marB="0">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Partially meeting </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targets</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Criterion-referenced </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target percentage</a:t>
                      </a:r>
                    </a:p>
                    <a:p>
                      <a:pPr marL="0" marR="0" algn="ctr">
                        <a:lnSpc>
                          <a:spcPct val="115000"/>
                        </a:lnSpc>
                        <a:spcBef>
                          <a:spcPts val="0"/>
                        </a:spcBef>
                        <a:spcAft>
                          <a:spcPts val="0"/>
                        </a:spcAft>
                      </a:pPr>
                      <a:r>
                        <a:rPr lang="en-US" sz="1400" dirty="0">
                          <a:solidFill>
                            <a:schemeClr val="accent1">
                              <a:lumMod val="50000"/>
                            </a:schemeClr>
                          </a:solidFill>
                          <a:latin typeface="+mn-lt"/>
                          <a:ea typeface="Calibri"/>
                          <a:cs typeface="Times New Roman"/>
                        </a:rPr>
                        <a:t>0-74</a:t>
                      </a:r>
                      <a:endParaRPr lang="en-US" sz="20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Focused/targeted</a:t>
                      </a:r>
                      <a:r>
                        <a:rPr lang="en-US" sz="1600" b="1" baseline="0" dirty="0">
                          <a:solidFill>
                            <a:schemeClr val="accent1">
                              <a:lumMod val="50000"/>
                            </a:schemeClr>
                          </a:solidFill>
                          <a:latin typeface="+mn-lt"/>
                          <a:ea typeface="Calibri"/>
                          <a:cs typeface="Times New Roman"/>
                        </a:rPr>
                        <a:t> s</a:t>
                      </a:r>
                      <a:r>
                        <a:rPr lang="en-US" sz="1600" b="1" dirty="0">
                          <a:solidFill>
                            <a:schemeClr val="accent1">
                              <a:lumMod val="50000"/>
                            </a:schemeClr>
                          </a:solidFill>
                          <a:latin typeface="+mn-lt"/>
                          <a:ea typeface="Calibri"/>
                          <a:cs typeface="Times New Roman"/>
                        </a:rPr>
                        <a:t>upport</a:t>
                      </a:r>
                      <a:endParaRPr lang="en-US" sz="16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buFont typeface="Arial" pitchFamily="34" charset="0"/>
                        <a:buChar char="•"/>
                      </a:pPr>
                      <a:r>
                        <a:rPr lang="en-US" sz="1400" dirty="0">
                          <a:solidFill>
                            <a:schemeClr val="accent1">
                              <a:lumMod val="50000"/>
                            </a:schemeClr>
                          </a:solidFill>
                          <a:latin typeface="+mn-lt"/>
                          <a:ea typeface="Calibri"/>
                          <a:cs typeface="Times New Roman"/>
                        </a:rPr>
                        <a:t>Districts </a:t>
                      </a:r>
                      <a:r>
                        <a:rPr lang="en-US" sz="1400" baseline="0" dirty="0">
                          <a:solidFill>
                            <a:schemeClr val="accent1">
                              <a:lumMod val="50000"/>
                            </a:schemeClr>
                          </a:solidFill>
                          <a:latin typeface="+mn-lt"/>
                          <a:ea typeface="Calibri"/>
                          <a:cs typeface="Times New Roman"/>
                        </a:rPr>
                        <a:t>with l</a:t>
                      </a:r>
                      <a:r>
                        <a:rPr lang="en-US" sz="1400" dirty="0">
                          <a:solidFill>
                            <a:schemeClr val="accent1">
                              <a:lumMod val="50000"/>
                            </a:schemeClr>
                          </a:solidFill>
                          <a:latin typeface="+mn-lt"/>
                          <a:ea typeface="Calibri"/>
                          <a:cs typeface="Times New Roman"/>
                        </a:rPr>
                        <a:t>ow</a:t>
                      </a:r>
                      <a:r>
                        <a:rPr lang="en-US" sz="1400" baseline="0" dirty="0">
                          <a:solidFill>
                            <a:schemeClr val="accent1">
                              <a:lumMod val="50000"/>
                            </a:schemeClr>
                          </a:solidFill>
                          <a:latin typeface="+mn-lt"/>
                          <a:ea typeface="Calibri"/>
                          <a:cs typeface="Times New Roman"/>
                        </a:rPr>
                        <a:t> graduation rate</a:t>
                      </a:r>
                    </a:p>
                    <a:p>
                      <a:pPr marL="0" marR="0" algn="ctr">
                        <a:lnSpc>
                          <a:spcPct val="115000"/>
                        </a:lnSpc>
                        <a:spcBef>
                          <a:spcPts val="0"/>
                        </a:spcBef>
                        <a:spcAft>
                          <a:spcPts val="0"/>
                        </a:spcAft>
                        <a:buFont typeface="Arial" pitchFamily="34" charset="0"/>
                        <a:buChar char="•"/>
                      </a:pPr>
                      <a:r>
                        <a:rPr lang="en-US" sz="1400" baseline="0" dirty="0">
                          <a:solidFill>
                            <a:schemeClr val="accent1">
                              <a:lumMod val="50000"/>
                            </a:schemeClr>
                          </a:solidFill>
                          <a:latin typeface="+mn-lt"/>
                          <a:ea typeface="Calibri"/>
                          <a:cs typeface="Times New Roman"/>
                        </a:rPr>
                        <a:t>Districts with low participation</a:t>
                      </a: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600" b="1"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Broad/</a:t>
                      </a:r>
                    </a:p>
                    <a:p>
                      <a:pPr marL="0" marR="0" algn="ctr">
                        <a:lnSpc>
                          <a:spcPct val="115000"/>
                        </a:lnSpc>
                        <a:spcBef>
                          <a:spcPts val="0"/>
                        </a:spcBef>
                        <a:spcAft>
                          <a:spcPts val="0"/>
                        </a:spcAft>
                      </a:pPr>
                      <a:r>
                        <a:rPr lang="en-US" sz="1600" b="1" dirty="0">
                          <a:solidFill>
                            <a:schemeClr val="accent1">
                              <a:lumMod val="50000"/>
                            </a:schemeClr>
                          </a:solidFill>
                          <a:latin typeface="+mn-lt"/>
                          <a:ea typeface="Calibri"/>
                          <a:cs typeface="Times New Roman"/>
                        </a:rPr>
                        <a:t>comprehensive support</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600" b="1"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Underperforming</a:t>
                      </a:r>
                      <a:r>
                        <a:rPr lang="en-US" sz="1400" baseline="0" dirty="0">
                          <a:solidFill>
                            <a:schemeClr val="accent1">
                              <a:lumMod val="50000"/>
                            </a:schemeClr>
                          </a:solidFill>
                          <a:latin typeface="+mn-lt"/>
                          <a:ea typeface="Calibri"/>
                          <a:cs typeface="Times New Roman"/>
                        </a:rPr>
                        <a:t> districts</a:t>
                      </a:r>
                      <a:endParaRPr lang="en-US" sz="1400" dirty="0">
                        <a:solidFill>
                          <a:schemeClr val="accent1">
                            <a:lumMod val="50000"/>
                          </a:schemeClr>
                        </a:solidFill>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dirty="0">
                          <a:solidFill>
                            <a:schemeClr val="accent1">
                              <a:lumMod val="50000"/>
                            </a:schemeClr>
                          </a:solidFill>
                          <a:latin typeface="+mn-lt"/>
                          <a:ea typeface="Calibri"/>
                          <a:cs typeface="Times New Roman"/>
                        </a:rPr>
                        <a:t>Chronically</a:t>
                      </a:r>
                      <a:r>
                        <a:rPr lang="en-US" sz="1400" baseline="0" dirty="0">
                          <a:solidFill>
                            <a:schemeClr val="accent1">
                              <a:lumMod val="50000"/>
                            </a:schemeClr>
                          </a:solidFill>
                          <a:latin typeface="+mn-lt"/>
                          <a:ea typeface="Calibri"/>
                          <a:cs typeface="Times New Roman"/>
                        </a:rPr>
                        <a:t> underperforming districts</a:t>
                      </a:r>
                      <a:endParaRPr lang="en-US" sz="1400" dirty="0">
                        <a:solidFill>
                          <a:schemeClr val="accent1">
                            <a:lumMod val="50000"/>
                          </a:schemeClr>
                        </a:solidFill>
                        <a:latin typeface="+mn-lt"/>
                        <a:ea typeface="Calibri"/>
                        <a:cs typeface="Times New Roman"/>
                      </a:endParaRPr>
                    </a:p>
                    <a:p>
                      <a:pPr marL="0" marR="0" algn="ctr">
                        <a:lnSpc>
                          <a:spcPct val="115000"/>
                        </a:lnSpc>
                        <a:spcBef>
                          <a:spcPts val="0"/>
                        </a:spcBef>
                        <a:spcAft>
                          <a:spcPts val="0"/>
                        </a:spcAft>
                      </a:pPr>
                      <a:endParaRPr lang="en-US" sz="1800" dirty="0">
                        <a:solidFill>
                          <a:schemeClr val="accent1">
                            <a:lumMod val="50000"/>
                          </a:schemeClr>
                        </a:solidFill>
                        <a:latin typeface="+mn-lt"/>
                        <a:ea typeface="Calibri"/>
                        <a:cs typeface="Times New Roman"/>
                      </a:endParaRPr>
                    </a:p>
                  </a:txBody>
                  <a:tcPr marL="68580" marR="68580" marT="0" marB="0">
                    <a:lnL w="12700" cap="flat" cmpd="sng" algn="ctr">
                      <a:solidFill>
                        <a:schemeClr val="tx1"/>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TextBox 7"/>
          <p:cNvSpPr txBox="1"/>
          <p:nvPr/>
        </p:nvSpPr>
        <p:spPr>
          <a:xfrm>
            <a:off x="492418" y="5648881"/>
            <a:ext cx="11321143" cy="523220"/>
          </a:xfrm>
          <a:prstGeom prst="rect">
            <a:avLst/>
          </a:prstGeom>
          <a:noFill/>
        </p:spPr>
        <p:txBody>
          <a:bodyPr wrap="square" rtlCol="0" anchor="ctr">
            <a:spAutoFit/>
          </a:bodyPr>
          <a:lstStyle/>
          <a:p>
            <a:r>
              <a:rPr lang="en-US" sz="1400" b="1" dirty="0">
                <a:solidFill>
                  <a:schemeClr val="accent1">
                    <a:lumMod val="50000"/>
                  </a:schemeClr>
                </a:solidFill>
              </a:rPr>
              <a:t>Notes:</a:t>
            </a:r>
          </a:p>
          <a:p>
            <a:pPr>
              <a:buFont typeface="Arial" pitchFamily="34" charset="0"/>
              <a:buChar char="•"/>
            </a:pPr>
            <a:r>
              <a:rPr lang="en-US" sz="1400" dirty="0">
                <a:solidFill>
                  <a:schemeClr val="accent1">
                    <a:lumMod val="50000"/>
                  </a:schemeClr>
                </a:solidFill>
              </a:rPr>
              <a:t>Performance against targets will be reported for all districts</a:t>
            </a:r>
          </a:p>
        </p:txBody>
      </p:sp>
      <p:sp>
        <p:nvSpPr>
          <p:cNvPr id="6" name="TextBox 5"/>
          <p:cNvSpPr txBox="1"/>
          <p:nvPr/>
        </p:nvSpPr>
        <p:spPr>
          <a:xfrm>
            <a:off x="1043710" y="4209763"/>
            <a:ext cx="5698836" cy="892552"/>
          </a:xfrm>
          <a:prstGeom prst="rect">
            <a:avLst/>
          </a:prstGeom>
          <a:solidFill>
            <a:schemeClr val="accent2">
              <a:lumMod val="20000"/>
              <a:lumOff val="80000"/>
            </a:schemeClr>
          </a:solidFill>
          <a:ln w="19050">
            <a:solidFill>
              <a:schemeClr val="accent2"/>
            </a:solidFill>
          </a:ln>
        </p:spPr>
        <p:txBody>
          <a:bodyPr wrap="square" rtlCol="0">
            <a:spAutoFit/>
          </a:bodyPr>
          <a:lstStyle/>
          <a:p>
            <a:r>
              <a:rPr lang="en-US" sz="1300" b="1" dirty="0">
                <a:solidFill>
                  <a:schemeClr val="accent1">
                    <a:lumMod val="50000"/>
                  </a:schemeClr>
                </a:solidFill>
              </a:rPr>
              <a:t>2018: </a:t>
            </a:r>
            <a:r>
              <a:rPr lang="en-US" sz="1300" dirty="0">
                <a:solidFill>
                  <a:schemeClr val="accent1">
                    <a:lumMod val="50000"/>
                  </a:schemeClr>
                </a:solidFill>
              </a:rPr>
              <a:t>Performance against targets reported in 2 categories (meeting &amp; partially meeting</a:t>
            </a:r>
          </a:p>
          <a:p>
            <a:r>
              <a:rPr lang="en-US" sz="1300" b="1" dirty="0">
                <a:solidFill>
                  <a:schemeClr val="accent1">
                    <a:lumMod val="50000"/>
                  </a:schemeClr>
                </a:solidFill>
              </a:rPr>
              <a:t>2019: </a:t>
            </a:r>
            <a:r>
              <a:rPr lang="en-US" sz="1300" dirty="0">
                <a:solidFill>
                  <a:schemeClr val="accent1">
                    <a:lumMod val="50000"/>
                  </a:schemeClr>
                </a:solidFill>
              </a:rPr>
              <a:t>Performance against targets reported in 3 categories (meeting, partially meeting, &amp; not meeting)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8</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Reporting</a:t>
            </a:r>
          </a:p>
        </p:txBody>
      </p:sp>
      <p:sp>
        <p:nvSpPr>
          <p:cNvPr id="3" name="Title 2" hidden="1"/>
          <p:cNvSpPr>
            <a:spLocks noGrp="1"/>
          </p:cNvSpPr>
          <p:nvPr>
            <p:ph type="title"/>
          </p:nvPr>
        </p:nvSpPr>
        <p:spPr/>
        <p:txBody>
          <a:bodyPr/>
          <a:lstStyle/>
          <a:p>
            <a:r>
              <a:rPr lang="en-US" dirty="0"/>
              <a:t>9. Reporting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reports</a:t>
            </a:r>
          </a:p>
        </p:txBody>
      </p:sp>
      <p:sp>
        <p:nvSpPr>
          <p:cNvPr id="3" name="Content Placeholder 2"/>
          <p:cNvSpPr>
            <a:spLocks noGrp="1"/>
          </p:cNvSpPr>
          <p:nvPr>
            <p:ph idx="1"/>
          </p:nvPr>
        </p:nvSpPr>
        <p:spPr/>
        <p:txBody>
          <a:bodyPr/>
          <a:lstStyle/>
          <a:p>
            <a:r>
              <a:rPr lang="en-US" sz="2000" dirty="0"/>
              <a:t>Accountability reports published for each district &amp; school (fall 2018)</a:t>
            </a:r>
          </a:p>
          <a:p>
            <a:r>
              <a:rPr lang="en-US" sz="2000" dirty="0"/>
              <a:t>Reports will include:</a:t>
            </a:r>
          </a:p>
          <a:p>
            <a:pPr lvl="1"/>
            <a:r>
              <a:rPr lang="en-US" sz="1800" dirty="0"/>
              <a:t>Overall classification </a:t>
            </a:r>
          </a:p>
          <a:p>
            <a:pPr lvl="2"/>
            <a:r>
              <a:rPr lang="en-US" sz="1600" dirty="0"/>
              <a:t>Including reason(s) for classification (e.g., low graduation rate, low performing subgroup) </a:t>
            </a:r>
          </a:p>
          <a:p>
            <a:pPr lvl="1"/>
            <a:r>
              <a:rPr lang="en-US" sz="1800" dirty="0"/>
              <a:t>Criterion-referenced target percentage </a:t>
            </a:r>
          </a:p>
          <a:p>
            <a:pPr lvl="1"/>
            <a:r>
              <a:rPr lang="en-US" sz="1800" dirty="0"/>
              <a:t>Accountability percentile (schools only)</a:t>
            </a:r>
          </a:p>
          <a:p>
            <a:pPr lvl="1"/>
            <a:r>
              <a:rPr lang="en-US" sz="1800" dirty="0"/>
              <a:t>Data related to performance on each accountability indicator for each subgroup meeting the minimum group size (20 students)</a:t>
            </a:r>
          </a:p>
          <a:p>
            <a:pPr lvl="2"/>
            <a:r>
              <a:rPr lang="en-US" sz="1600" dirty="0"/>
              <a:t>All students</a:t>
            </a:r>
          </a:p>
          <a:p>
            <a:pPr lvl="2"/>
            <a:r>
              <a:rPr lang="en-US" sz="1600" dirty="0"/>
              <a:t>Lowest performing students</a:t>
            </a:r>
          </a:p>
          <a:p>
            <a:pPr lvl="2"/>
            <a:r>
              <a:rPr lang="en-US" sz="1600" dirty="0"/>
              <a:t>High needs students</a:t>
            </a:r>
          </a:p>
          <a:p>
            <a:pPr lvl="2"/>
            <a:r>
              <a:rPr lang="en-US" sz="1600" dirty="0"/>
              <a:t>English learners</a:t>
            </a:r>
          </a:p>
          <a:p>
            <a:pPr lvl="2"/>
            <a:r>
              <a:rPr lang="en-US" sz="1600" dirty="0"/>
              <a:t>Students with disabilities</a:t>
            </a:r>
          </a:p>
          <a:p>
            <a:pPr lvl="2"/>
            <a:r>
              <a:rPr lang="en-US" sz="1600" dirty="0"/>
              <a:t>Economically disadvantaged students</a:t>
            </a:r>
          </a:p>
          <a:p>
            <a:pPr lvl="2"/>
            <a:r>
              <a:rPr lang="en-US" sz="1600" dirty="0"/>
              <a:t>Major racial/ethnic subgroups</a:t>
            </a:r>
          </a:p>
          <a:p>
            <a:pPr lvl="1"/>
            <a:endParaRPr lang="en-US" sz="1800" dirty="0"/>
          </a:p>
          <a:p>
            <a:endParaRPr lang="en-US" sz="2000" dirty="0"/>
          </a:p>
          <a:p>
            <a:pPr lvl="1"/>
            <a:endParaRPr lang="en-US" sz="16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7389" y="2299368"/>
            <a:ext cx="6483258" cy="1656272"/>
          </a:xfrm>
        </p:spPr>
        <p:txBody>
          <a:bodyPr/>
          <a:lstStyle/>
          <a:p>
            <a:pPr algn="ctr"/>
            <a:br>
              <a:rPr lang="en-US" sz="2700" dirty="0"/>
            </a:br>
            <a:br>
              <a:rPr lang="en-US" sz="2700" dirty="0"/>
            </a:br>
            <a:r>
              <a:rPr lang="en-US" sz="2700" dirty="0"/>
              <a:t>ESE Turnaround Assistance Redesign: New Opportunities 2018 and beyond</a:t>
            </a:r>
            <a:br>
              <a:rPr lang="en-US" sz="2700" dirty="0"/>
            </a:br>
            <a:br>
              <a:rPr lang="en-US" sz="2700" dirty="0"/>
            </a:br>
            <a:endParaRPr lang="en-US" sz="2700" i="1" dirty="0"/>
          </a:p>
        </p:txBody>
      </p:sp>
    </p:spTree>
    <p:extLst>
      <p:ext uri="{BB962C8B-B14F-4D97-AF65-F5344CB8AC3E}">
        <p14:creationId xmlns:p14="http://schemas.microsoft.com/office/powerpoint/2010/main" val="3330645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Assistance Model – View from Schools and Districts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36</a:t>
            </a:fld>
            <a:endParaRPr lang="zh-CN" altLang="en-US" dirty="0"/>
          </a:p>
        </p:txBody>
      </p:sp>
      <p:sp>
        <p:nvSpPr>
          <p:cNvPr id="12" name="Rectangle 11" descr="Level 3 District" title="Level 3 District"/>
          <p:cNvSpPr/>
          <p:nvPr/>
        </p:nvSpPr>
        <p:spPr>
          <a:xfrm>
            <a:off x="841012"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Level 3 District</a:t>
            </a:r>
          </a:p>
        </p:txBody>
      </p:sp>
      <p:sp>
        <p:nvSpPr>
          <p:cNvPr id="13" name="Rectangle 12" descr="Level 5 District&#10;" title="Level 5 District"/>
          <p:cNvSpPr/>
          <p:nvPr/>
        </p:nvSpPr>
        <p:spPr>
          <a:xfrm>
            <a:off x="8114171"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Level 5 District</a:t>
            </a:r>
          </a:p>
        </p:txBody>
      </p:sp>
      <p:sp>
        <p:nvSpPr>
          <p:cNvPr id="14" name="Rectangle 13" descr="Level 4 District" title="Level 4 District"/>
          <p:cNvSpPr/>
          <p:nvPr/>
        </p:nvSpPr>
        <p:spPr>
          <a:xfrm>
            <a:off x="4340957"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Level 4 District</a:t>
            </a:r>
          </a:p>
        </p:txBody>
      </p:sp>
    </p:spTree>
    <p:extLst>
      <p:ext uri="{BB962C8B-B14F-4D97-AF65-F5344CB8AC3E}">
        <p14:creationId xmlns:p14="http://schemas.microsoft.com/office/powerpoint/2010/main" val="2823742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812800" y="274638"/>
            <a:ext cx="10566400" cy="944562"/>
          </a:xfrm>
        </p:spPr>
        <p:txBody>
          <a:bodyPr>
            <a:normAutofit fontScale="90000"/>
          </a:bodyPr>
          <a:lstStyle/>
          <a:p>
            <a:pPr algn="ctr"/>
            <a:br>
              <a:rPr lang="en-US" sz="4000" b="1" dirty="0">
                <a:solidFill>
                  <a:srgbClr val="FF0000"/>
                </a:solidFill>
                <a:latin typeface="Calibri" pitchFamily="34" charset="0"/>
              </a:rPr>
            </a:br>
            <a:r>
              <a:rPr lang="en-US" sz="4000" dirty="0"/>
              <a:t> </a:t>
            </a:r>
          </a:p>
        </p:txBody>
      </p:sp>
      <p:sp>
        <p:nvSpPr>
          <p:cNvPr id="5" name="Slide Number Placeholder 3"/>
          <p:cNvSpPr>
            <a:spLocks noGrp="1"/>
          </p:cNvSpPr>
          <p:nvPr>
            <p:ph type="sldNum" sz="quarter" idx="12"/>
          </p:nvPr>
        </p:nvSpPr>
        <p:spPr>
          <a:xfrm>
            <a:off x="10625773" y="6400800"/>
            <a:ext cx="711200" cy="457200"/>
          </a:xfrm>
        </p:spPr>
        <p:txBody>
          <a:bodyPr/>
          <a:lstStyle/>
          <a:p>
            <a:fld id="{7B3B140A-607F-4589-97B7-822BB6A65DAB}" type="slidenum">
              <a:rPr lang="en-US" smtClean="0"/>
              <a:pPr/>
              <a:t>37</a:t>
            </a:fld>
            <a:endParaRPr lang="en-US" dirty="0"/>
          </a:p>
          <a:p>
            <a:endParaRPr lang="en-US" dirty="0"/>
          </a:p>
        </p:txBody>
      </p:sp>
      <p:sp>
        <p:nvSpPr>
          <p:cNvPr id="16" name="Rounded Rectangle 15" descr="DSACs&#10;60 Small and Medium Sized Districts&#10;"/>
          <p:cNvSpPr/>
          <p:nvPr/>
        </p:nvSpPr>
        <p:spPr>
          <a:xfrm>
            <a:off x="4603531" y="4466897"/>
            <a:ext cx="2309298" cy="1675170"/>
          </a:xfrm>
          <a:prstGeom prst="roundRect">
            <a:avLst/>
          </a:prstGeom>
          <a:solidFill>
            <a:schemeClr val="accent1">
              <a:lumMod val="40000"/>
              <a:lumOff val="6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Calibri" panose="020F0502020204030204" pitchFamily="34" charset="0"/>
                <a:cs typeface="Calibri" panose="020F0502020204030204" pitchFamily="34" charset="0"/>
              </a:rPr>
              <a:t>DSACs</a:t>
            </a:r>
          </a:p>
          <a:p>
            <a:pPr algn="ctr"/>
            <a:r>
              <a:rPr lang="en-US" sz="2000" dirty="0">
                <a:solidFill>
                  <a:schemeClr val="bg2">
                    <a:lumMod val="10000"/>
                  </a:schemeClr>
                </a:solidFill>
                <a:latin typeface="Calibri" panose="020F0502020204030204" pitchFamily="34" charset="0"/>
                <a:cs typeface="Calibri" panose="020F0502020204030204" pitchFamily="34" charset="0"/>
              </a:rPr>
              <a:t>60 Small and Medium Sized Districts</a:t>
            </a:r>
          </a:p>
        </p:txBody>
      </p:sp>
      <p:sp>
        <p:nvSpPr>
          <p:cNvPr id="18" name="Rounded Rectangle 17" descr="Strategic Transformation&#10;Level 5 schools/districts &#10;"/>
          <p:cNvSpPr/>
          <p:nvPr/>
        </p:nvSpPr>
        <p:spPr>
          <a:xfrm>
            <a:off x="7828809" y="4466897"/>
            <a:ext cx="2420820" cy="16301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Calibri" pitchFamily="34" charset="0"/>
              </a:rPr>
              <a:t>Strategic Transformation</a:t>
            </a:r>
          </a:p>
          <a:p>
            <a:pPr algn="ctr"/>
            <a:r>
              <a:rPr lang="en-US" sz="2000" dirty="0">
                <a:solidFill>
                  <a:schemeClr val="bg2">
                    <a:lumMod val="10000"/>
                  </a:schemeClr>
                </a:solidFill>
                <a:latin typeface="Calibri" pitchFamily="34" charset="0"/>
              </a:rPr>
              <a:t>Level 5 schools/districts </a:t>
            </a:r>
          </a:p>
        </p:txBody>
      </p:sp>
      <p:sp>
        <p:nvSpPr>
          <p:cNvPr id="22" name="Title 1"/>
          <p:cNvSpPr txBox="1">
            <a:spLocks/>
          </p:cNvSpPr>
          <p:nvPr/>
        </p:nvSpPr>
        <p:spPr>
          <a:xfrm>
            <a:off x="504680" y="194332"/>
            <a:ext cx="11370972" cy="865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a:lnSpc>
                <a:spcPct val="150000"/>
              </a:lnSpc>
            </a:pPr>
            <a:r>
              <a:rPr lang="en-US" dirty="0"/>
              <a:t>Current Assistance Model</a:t>
            </a:r>
          </a:p>
        </p:txBody>
      </p:sp>
      <p:sp>
        <p:nvSpPr>
          <p:cNvPr id="4" name="Rectangle 3"/>
          <p:cNvSpPr/>
          <p:nvPr/>
        </p:nvSpPr>
        <p:spPr>
          <a:xfrm>
            <a:off x="504680" y="1219200"/>
            <a:ext cx="11090274" cy="1477328"/>
          </a:xfrm>
          <a:prstGeom prst="rect">
            <a:avLst/>
          </a:prstGeom>
        </p:spPr>
        <p:txBody>
          <a:bodyPr wrap="square">
            <a:spAutoFit/>
          </a:bodyPr>
          <a:lstStyle/>
          <a:p>
            <a:pPr algn="ctr"/>
            <a:r>
              <a:rPr lang="en-US" sz="2200" dirty="0">
                <a:solidFill>
                  <a:schemeClr val="bg2">
                    <a:lumMod val="10000"/>
                  </a:schemeClr>
                </a:solidFill>
              </a:rPr>
              <a:t>“Massachusetts will </a:t>
            </a:r>
            <a:r>
              <a:rPr lang="en-US" sz="2200" b="1" dirty="0">
                <a:solidFill>
                  <a:schemeClr val="bg2">
                    <a:lumMod val="10000"/>
                  </a:schemeClr>
                </a:solidFill>
              </a:rPr>
              <a:t>turn around the lowest performing schools and districts </a:t>
            </a:r>
            <a:r>
              <a:rPr lang="en-US" sz="2200" dirty="0">
                <a:solidFill>
                  <a:schemeClr val="bg2">
                    <a:lumMod val="10000"/>
                  </a:schemeClr>
                </a:solidFill>
              </a:rPr>
              <a:t>by supporting schools in their implementation of improvement strategies with a variety of proven and context-specific interventions.” (ESE Strategic Plan Goal #3 – May 2015)</a:t>
            </a:r>
          </a:p>
          <a:p>
            <a:pPr lvl="0" algn="ctr"/>
            <a:endParaRPr lang="en-US" sz="2400" b="1" dirty="0">
              <a:solidFill>
                <a:srgbClr val="000000"/>
              </a:solidFill>
              <a:latin typeface="Calibri" pitchFamily="34" charset="0"/>
              <a:cs typeface="Calibri" pitchFamily="34" charset="0"/>
            </a:endParaRPr>
          </a:p>
        </p:txBody>
      </p:sp>
      <p:sp>
        <p:nvSpPr>
          <p:cNvPr id="23" name="Rounded Rectangle 22" descr="District &amp; School Turnaround&#10;8 large urban districts&#10;"/>
          <p:cNvSpPr/>
          <p:nvPr/>
        </p:nvSpPr>
        <p:spPr>
          <a:xfrm>
            <a:off x="1587062" y="4466897"/>
            <a:ext cx="2100489" cy="164213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2">
                    <a:lumMod val="10000"/>
                  </a:schemeClr>
                </a:solidFill>
                <a:latin typeface="Calibri" pitchFamily="34" charset="0"/>
              </a:rPr>
              <a:t>District &amp; School Turnaround</a:t>
            </a:r>
          </a:p>
          <a:p>
            <a:pPr lvl="0" algn="ctr"/>
            <a:r>
              <a:rPr lang="en-US" sz="2000" dirty="0">
                <a:solidFill>
                  <a:schemeClr val="bg2">
                    <a:lumMod val="10000"/>
                  </a:schemeClr>
                </a:solidFill>
                <a:latin typeface="Calibri" pitchFamily="34" charset="0"/>
              </a:rPr>
              <a:t>8 large urban districts</a:t>
            </a:r>
          </a:p>
        </p:txBody>
      </p:sp>
      <p:sp>
        <p:nvSpPr>
          <p:cNvPr id="24" name="Rounded Rectangle 23" descr="Statewide System of Support&#10;"/>
          <p:cNvSpPr/>
          <p:nvPr/>
        </p:nvSpPr>
        <p:spPr>
          <a:xfrm>
            <a:off x="3687551" y="2624550"/>
            <a:ext cx="4614040" cy="13747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Calibri" pitchFamily="34" charset="0"/>
              </a:rPr>
              <a:t>Statewide System of Support</a:t>
            </a:r>
            <a:endParaRPr lang="en-US" sz="2400" b="1" dirty="0">
              <a:solidFill>
                <a:schemeClr val="accent2"/>
              </a:solidFill>
              <a:latin typeface="Calibri" pitchFamily="34" charset="0"/>
            </a:endParaRPr>
          </a:p>
        </p:txBody>
      </p:sp>
    </p:spTree>
    <p:extLst>
      <p:ext uri="{BB962C8B-B14F-4D97-AF65-F5344CB8AC3E}">
        <p14:creationId xmlns:p14="http://schemas.microsoft.com/office/powerpoint/2010/main" val="16277404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38</a:t>
            </a:fld>
            <a:endParaRPr lang="zh-CN" altLang="en-US" dirty="0"/>
          </a:p>
        </p:txBody>
      </p:sp>
      <p:sp>
        <p:nvSpPr>
          <p:cNvPr id="3" name="Content Placeholder 2"/>
          <p:cNvSpPr>
            <a:spLocks noGrp="1"/>
          </p:cNvSpPr>
          <p:nvPr>
            <p:ph idx="13"/>
          </p:nvPr>
        </p:nvSpPr>
        <p:spPr/>
        <p:txBody>
          <a:bodyPr/>
          <a:lstStyle/>
          <a:p>
            <a:r>
              <a:rPr lang="en-US" dirty="0"/>
              <a:t>New Accountability Focus</a:t>
            </a:r>
          </a:p>
          <a:p>
            <a:r>
              <a:rPr lang="en-US" dirty="0"/>
              <a:t>Reduced resources</a:t>
            </a:r>
          </a:p>
          <a:p>
            <a:r>
              <a:rPr lang="en-US" dirty="0"/>
              <a:t>Inequitable distribution of support</a:t>
            </a:r>
          </a:p>
          <a:p>
            <a:r>
              <a:rPr lang="en-US" dirty="0"/>
              <a:t>Added responsibilities for schools and districts in receivership</a:t>
            </a:r>
          </a:p>
        </p:txBody>
      </p:sp>
      <p:sp>
        <p:nvSpPr>
          <p:cNvPr id="4" name="Text Placeholder 3"/>
          <p:cNvSpPr>
            <a:spLocks noGrp="1"/>
          </p:cNvSpPr>
          <p:nvPr>
            <p:ph type="body" idx="1"/>
          </p:nvPr>
        </p:nvSpPr>
        <p:spPr/>
        <p:txBody>
          <a:bodyPr/>
          <a:lstStyle/>
          <a:p>
            <a:r>
              <a:rPr lang="en-US" dirty="0"/>
              <a:t>Why Restructure Now?</a:t>
            </a:r>
          </a:p>
        </p:txBody>
      </p:sp>
      <p:sp>
        <p:nvSpPr>
          <p:cNvPr id="5" name="Text Placeholder 4"/>
          <p:cNvSpPr>
            <a:spLocks noGrp="1"/>
          </p:cNvSpPr>
          <p:nvPr>
            <p:ph type="body" idx="15"/>
          </p:nvPr>
        </p:nvSpPr>
        <p:spPr/>
        <p:txBody>
          <a:bodyPr/>
          <a:lstStyle/>
          <a:p>
            <a:r>
              <a:rPr lang="en-US" dirty="0"/>
              <a:t>Design Principles</a:t>
            </a:r>
          </a:p>
        </p:txBody>
      </p:sp>
      <p:sp>
        <p:nvSpPr>
          <p:cNvPr id="6" name="Title 5"/>
          <p:cNvSpPr>
            <a:spLocks noGrp="1"/>
          </p:cNvSpPr>
          <p:nvPr>
            <p:ph type="title"/>
          </p:nvPr>
        </p:nvSpPr>
        <p:spPr/>
        <p:txBody>
          <a:bodyPr/>
          <a:lstStyle/>
          <a:p>
            <a:r>
              <a:rPr lang="en-US" dirty="0"/>
              <a:t>Statewide System of Support Redesign</a:t>
            </a:r>
          </a:p>
        </p:txBody>
      </p:sp>
      <p:sp>
        <p:nvSpPr>
          <p:cNvPr id="7" name="Content Placeholder 6"/>
          <p:cNvSpPr>
            <a:spLocks noGrp="1"/>
          </p:cNvSpPr>
          <p:nvPr>
            <p:ph idx="16"/>
          </p:nvPr>
        </p:nvSpPr>
        <p:spPr/>
        <p:txBody>
          <a:bodyPr/>
          <a:lstStyle/>
          <a:p>
            <a:pPr lvl="0"/>
            <a:r>
              <a:rPr lang="en-US" dirty="0"/>
              <a:t>Build on current successful practices</a:t>
            </a:r>
          </a:p>
          <a:p>
            <a:pPr lvl="0"/>
            <a:r>
              <a:rPr lang="en-US" dirty="0"/>
              <a:t>Focus on schools in the 10</a:t>
            </a:r>
            <a:r>
              <a:rPr lang="en-US" baseline="30000" dirty="0"/>
              <a:t>th</a:t>
            </a:r>
            <a:r>
              <a:rPr lang="en-US" dirty="0"/>
              <a:t> percentile</a:t>
            </a:r>
          </a:p>
          <a:p>
            <a:r>
              <a:rPr lang="en-US" dirty="0"/>
              <a:t>Greater consistency and equity across the </a:t>
            </a:r>
            <a:r>
              <a:rPr lang="en-US" dirty="0" err="1"/>
              <a:t>SSoS</a:t>
            </a:r>
            <a:endParaRPr lang="en-US" dirty="0"/>
          </a:p>
          <a:p>
            <a:r>
              <a:rPr lang="en-US" dirty="0"/>
              <a:t>Identify efficiencies</a:t>
            </a:r>
          </a:p>
          <a:p>
            <a:pPr lvl="0"/>
            <a:endParaRPr lang="en-US" sz="2400" dirty="0"/>
          </a:p>
          <a:p>
            <a:endParaRPr lang="en-US" dirty="0"/>
          </a:p>
        </p:txBody>
      </p:sp>
    </p:spTree>
    <p:extLst>
      <p:ext uri="{BB962C8B-B14F-4D97-AF65-F5344CB8AC3E}">
        <p14:creationId xmlns:p14="http://schemas.microsoft.com/office/powerpoint/2010/main" val="220890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Structure for the Statewide System of Support</a:t>
            </a:r>
            <a:endParaRPr lang="en-US" dirty="0"/>
          </a:p>
        </p:txBody>
      </p:sp>
      <p:sp>
        <p:nvSpPr>
          <p:cNvPr id="3" name="Content Placeholder 2"/>
          <p:cNvSpPr>
            <a:spLocks noGrp="1"/>
          </p:cNvSpPr>
          <p:nvPr>
            <p:ph idx="1"/>
          </p:nvPr>
        </p:nvSpPr>
        <p:spPr>
          <a:xfrm>
            <a:off x="567743" y="1549745"/>
            <a:ext cx="11370972" cy="4806605"/>
          </a:xfrm>
        </p:spPr>
        <p:txBody>
          <a:bodyPr/>
          <a:lstStyle/>
          <a:p>
            <a:pPr lvl="0"/>
            <a:r>
              <a:rPr lang="en-US" sz="2800" dirty="0"/>
              <a:t>Reconfigured Regional Assistance Delivery</a:t>
            </a:r>
          </a:p>
          <a:p>
            <a:r>
              <a:rPr lang="en-US" sz="2800" dirty="0"/>
              <a:t>Regional Leadership</a:t>
            </a:r>
          </a:p>
          <a:p>
            <a:pPr lvl="0"/>
            <a:r>
              <a:rPr lang="en-US" sz="2800" dirty="0"/>
              <a:t>Dedicated Assistance Leads</a:t>
            </a:r>
          </a:p>
          <a:p>
            <a:pPr lvl="0"/>
            <a:r>
              <a:rPr lang="en-US" sz="2800" dirty="0"/>
              <a:t>Continuing Focus on Successful Turnaround Practices</a:t>
            </a:r>
          </a:p>
          <a:p>
            <a:pPr lvl="0"/>
            <a:r>
              <a:rPr lang="en-US" sz="2800" dirty="0"/>
              <a:t>Codify, prioritize, and train staff on deliver high quality assistance offerings with a track record of success</a:t>
            </a:r>
          </a:p>
          <a:p>
            <a:pPr lvl="0"/>
            <a:r>
              <a:rPr lang="en-US" sz="2800" dirty="0"/>
              <a:t>Data-Driven Reflection and Improvement</a:t>
            </a:r>
            <a:br>
              <a:rPr lang="en-US" sz="2800" dirty="0"/>
            </a:br>
            <a:endParaRPr lang="en-US" sz="28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39</a:t>
            </a:fld>
            <a:endParaRPr lang="zh-CN" altLang="en-US" dirty="0"/>
          </a:p>
        </p:txBody>
      </p:sp>
    </p:spTree>
    <p:extLst>
      <p:ext uri="{BB962C8B-B14F-4D97-AF65-F5344CB8AC3E}">
        <p14:creationId xmlns:p14="http://schemas.microsoft.com/office/powerpoint/2010/main" val="232828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Accountability discussions with the Board</a:t>
            </a:r>
          </a:p>
        </p:txBody>
      </p:sp>
      <p:graphicFrame>
        <p:nvGraphicFramePr>
          <p:cNvPr id="5" name="Content Placeholder 4" descr="The Department of Elementary and Secondary Education began the work of redesigning the district and school accountability system shortly after the Every Student Succeeds Act (ESSA) was enacted in December of 2015. This process included engaging with stakeholders about what they would like to see in an accountability system and submitting a proposal to the U.S. Department of Education for approval.  Once the state's ESSA plan was approved, the Department begin modeling and planning the more technical parts of the system, including the busness rules around how schools and district would be categorized. Included in this work is the need to update state accountability regualtions, which govern the process for categorizing schools. Massachusetts intends to report accountability results for all schools and districts using this new system beginning in the fall of 2018." title="Timeline &amp; process"/>
          <p:cNvGraphicFramePr>
            <a:graphicFrameLocks noGrp="1"/>
          </p:cNvGraphicFramePr>
          <p:nvPr>
            <p:ph idx="1"/>
            <p:extLst>
              <p:ext uri="{D42A27DB-BD31-4B8C-83A1-F6EECF244321}">
                <p14:modId xmlns:p14="http://schemas.microsoft.com/office/powerpoint/2010/main" val="3341209429"/>
              </p:ext>
            </p:extLst>
          </p:nvPr>
        </p:nvGraphicFramePr>
        <p:xfrm>
          <a:off x="411163"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Assistance Model – View from Schools and Districts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40</a:t>
            </a:fld>
            <a:endParaRPr lang="zh-CN" altLang="en-US" dirty="0"/>
          </a:p>
        </p:txBody>
      </p:sp>
      <p:sp>
        <p:nvSpPr>
          <p:cNvPr id="12" name="Rectangle 11" descr="Focused/targeted support district&#10;"/>
          <p:cNvSpPr/>
          <p:nvPr/>
        </p:nvSpPr>
        <p:spPr>
          <a:xfrm>
            <a:off x="841012"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pPr>
            <a:r>
              <a:rPr lang="en-US" sz="2400" dirty="0">
                <a:solidFill>
                  <a:schemeClr val="bg1"/>
                </a:solidFill>
                <a:latin typeface="Calibri" panose="020F0502020204030204" pitchFamily="34" charset="0"/>
                <a:ea typeface="Calibri"/>
                <a:cs typeface="Calibri" panose="020F0502020204030204" pitchFamily="34" charset="0"/>
              </a:rPr>
              <a:t>Focused/targeted support district</a:t>
            </a:r>
          </a:p>
        </p:txBody>
      </p:sp>
      <p:sp>
        <p:nvSpPr>
          <p:cNvPr id="13" name="Rectangle 12" descr="Chronically underperforming district&#10;"/>
          <p:cNvSpPr/>
          <p:nvPr/>
        </p:nvSpPr>
        <p:spPr>
          <a:xfrm>
            <a:off x="8114171"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defRPr/>
            </a:pPr>
            <a:r>
              <a:rPr lang="en-US" sz="2400" dirty="0">
                <a:solidFill>
                  <a:schemeClr val="bg1"/>
                </a:solidFill>
                <a:latin typeface="Calibri" panose="020F0502020204030204" pitchFamily="34" charset="0"/>
                <a:ea typeface="Calibri"/>
                <a:cs typeface="Calibri" panose="020F0502020204030204" pitchFamily="34" charset="0"/>
              </a:rPr>
              <a:t>Chronically underperforming district</a:t>
            </a:r>
          </a:p>
        </p:txBody>
      </p:sp>
      <p:sp>
        <p:nvSpPr>
          <p:cNvPr id="14" name="Rectangle 13" descr="Underperforming district&#10;"/>
          <p:cNvSpPr/>
          <p:nvPr/>
        </p:nvSpPr>
        <p:spPr>
          <a:xfrm>
            <a:off x="4340957" y="2506717"/>
            <a:ext cx="2511788" cy="168165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defRPr/>
            </a:pPr>
            <a:r>
              <a:rPr lang="en-US" sz="2400" dirty="0">
                <a:solidFill>
                  <a:schemeClr val="bg1"/>
                </a:solidFill>
                <a:latin typeface="Calibri" panose="020F0502020204030204" pitchFamily="34" charset="0"/>
                <a:ea typeface="Calibri"/>
                <a:cs typeface="Calibri" panose="020F0502020204030204" pitchFamily="34" charset="0"/>
              </a:rPr>
              <a:t>Underperforming district</a:t>
            </a:r>
          </a:p>
        </p:txBody>
      </p:sp>
    </p:spTree>
    <p:extLst>
      <p:ext uri="{BB962C8B-B14F-4D97-AF65-F5344CB8AC3E}">
        <p14:creationId xmlns:p14="http://schemas.microsoft.com/office/powerpoint/2010/main" val="390635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Content Placeholder 4" descr="Approximately 500 district &amp; school leaders attended in-person information sessions in:&#10;Marlborough&#10;Malden&#10;Holyoke&#10;Taunton&#10;Lynn Public Schools&#10;Boston Public Schools&#10;" title="accountabilty information sessions"/>
          <p:cNvSpPr>
            <a:spLocks noGrp="1"/>
          </p:cNvSpPr>
          <p:nvPr>
            <p:ph idx="13"/>
          </p:nvPr>
        </p:nvSpPr>
        <p:spPr/>
        <p:txBody>
          <a:bodyPr/>
          <a:lstStyle/>
          <a:p>
            <a:r>
              <a:rPr lang="en-US" sz="2000" dirty="0"/>
              <a:t>Approximately 500 district &amp; school leaders attended in-person information sessions in:</a:t>
            </a:r>
          </a:p>
          <a:p>
            <a:pPr lvl="1"/>
            <a:r>
              <a:rPr lang="en-US" sz="1800" dirty="0"/>
              <a:t>Marlborough</a:t>
            </a:r>
          </a:p>
          <a:p>
            <a:pPr lvl="1"/>
            <a:r>
              <a:rPr lang="en-US" sz="1800" dirty="0"/>
              <a:t>Malden</a:t>
            </a:r>
          </a:p>
          <a:p>
            <a:pPr lvl="1"/>
            <a:r>
              <a:rPr lang="en-US" sz="1800" dirty="0"/>
              <a:t>Holyoke</a:t>
            </a:r>
          </a:p>
          <a:p>
            <a:pPr lvl="1"/>
            <a:r>
              <a:rPr lang="en-US" sz="1800" dirty="0"/>
              <a:t>Taunton</a:t>
            </a:r>
          </a:p>
          <a:p>
            <a:pPr lvl="1"/>
            <a:r>
              <a:rPr lang="en-US" sz="1800" dirty="0"/>
              <a:t>Lynn Public Schools</a:t>
            </a:r>
          </a:p>
          <a:p>
            <a:pPr lvl="1"/>
            <a:r>
              <a:rPr lang="en-US" sz="1800" dirty="0"/>
              <a:t>Boston Public Schools</a:t>
            </a:r>
          </a:p>
          <a:p>
            <a:endParaRPr lang="en-US" sz="2000" dirty="0"/>
          </a:p>
        </p:txBody>
      </p:sp>
      <p:sp>
        <p:nvSpPr>
          <p:cNvPr id="3" name="Content Placeholder 2"/>
          <p:cNvSpPr>
            <a:spLocks noGrp="1"/>
          </p:cNvSpPr>
          <p:nvPr>
            <p:ph type="body" idx="1"/>
          </p:nvPr>
        </p:nvSpPr>
        <p:spPr/>
        <p:txBody>
          <a:bodyPr/>
          <a:lstStyle/>
          <a:p>
            <a:r>
              <a:rPr lang="en-US" sz="2400" dirty="0"/>
              <a:t>Accountability information sessions</a:t>
            </a:r>
          </a:p>
        </p:txBody>
      </p:sp>
      <p:sp>
        <p:nvSpPr>
          <p:cNvPr id="6" name="Text Placeholder 5"/>
          <p:cNvSpPr>
            <a:spLocks noGrp="1"/>
          </p:cNvSpPr>
          <p:nvPr>
            <p:ph type="body" idx="15"/>
          </p:nvPr>
        </p:nvSpPr>
        <p:spPr/>
        <p:txBody>
          <a:bodyPr/>
          <a:lstStyle/>
          <a:p>
            <a:r>
              <a:rPr lang="en-US" sz="2400" dirty="0"/>
              <a:t>Accountability discussions</a:t>
            </a:r>
          </a:p>
        </p:txBody>
      </p:sp>
      <p:sp>
        <p:nvSpPr>
          <p:cNvPr id="2" name="Title 1"/>
          <p:cNvSpPr>
            <a:spLocks noGrp="1"/>
          </p:cNvSpPr>
          <p:nvPr>
            <p:ph type="title"/>
          </p:nvPr>
        </p:nvSpPr>
        <p:spPr/>
        <p:txBody>
          <a:bodyPr/>
          <a:lstStyle/>
          <a:p>
            <a:r>
              <a:rPr lang="en-US" dirty="0"/>
              <a:t>Other accountability discussions</a:t>
            </a:r>
          </a:p>
        </p:txBody>
      </p:sp>
      <p:sp>
        <p:nvSpPr>
          <p:cNvPr id="7" name="Content Placeholder 6" descr="Accountability &amp; Assistance Advisory Council&#10;Racial Imbalance Advisory Council&#10;American Federation of Teachers &amp; Massachusetts Teachers Association&#10;Massachusetts Business Alliance for Education&#10;Massachusetts Association of School Committees&#10;Urban Superintendents Network&#10;" title="accountability discussions"/>
          <p:cNvSpPr>
            <a:spLocks noGrp="1"/>
          </p:cNvSpPr>
          <p:nvPr>
            <p:ph idx="16"/>
          </p:nvPr>
        </p:nvSpPr>
        <p:spPr>
          <a:xfrm>
            <a:off x="6313713" y="2204358"/>
            <a:ext cx="5687787" cy="3799267"/>
          </a:xfrm>
        </p:spPr>
        <p:txBody>
          <a:bodyPr/>
          <a:lstStyle/>
          <a:p>
            <a:r>
              <a:rPr lang="en-US" sz="2000" dirty="0"/>
              <a:t>Accountability &amp; Assistance Advisory Council</a:t>
            </a:r>
          </a:p>
          <a:p>
            <a:r>
              <a:rPr lang="en-US" sz="2000" dirty="0"/>
              <a:t>Racial Imbalance Advisory Council</a:t>
            </a:r>
          </a:p>
          <a:p>
            <a:r>
              <a:rPr lang="en-US" sz="2000" dirty="0"/>
              <a:t>American Federation of Teachers &amp; Massachusetts Teachers Association</a:t>
            </a:r>
          </a:p>
          <a:p>
            <a:r>
              <a:rPr lang="en-US" sz="2000" dirty="0"/>
              <a:t>Massachusetts Business Alliance for Education</a:t>
            </a:r>
          </a:p>
          <a:p>
            <a:r>
              <a:rPr lang="en-US" sz="2000" dirty="0"/>
              <a:t>Massachusetts Association of School Committees</a:t>
            </a:r>
          </a:p>
          <a:p>
            <a:r>
              <a:rPr lang="en-US" sz="2000" dirty="0"/>
              <a:t>Urban Superintendents Network</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330469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2</a:t>
            </a:r>
          </a:p>
        </p:txBody>
      </p:sp>
      <p:sp>
        <p:nvSpPr>
          <p:cNvPr id="4" name="TextBox 3" descr="1. System highlights" title="1. System highlights"/>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System highlights</a:t>
            </a:r>
          </a:p>
        </p:txBody>
      </p:sp>
      <p:sp>
        <p:nvSpPr>
          <p:cNvPr id="3" name="Title 2" hidden="1"/>
          <p:cNvSpPr>
            <a:spLocks noGrp="1"/>
          </p:cNvSpPr>
          <p:nvPr>
            <p:ph type="title"/>
          </p:nvPr>
        </p:nvSpPr>
        <p:spPr/>
        <p:txBody>
          <a:bodyPr/>
          <a:lstStyle/>
          <a:p>
            <a:r>
              <a:rPr lang="en-US" dirty="0"/>
              <a:t>1. System highlights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highlights</a:t>
            </a:r>
          </a:p>
        </p:txBody>
      </p:sp>
      <p:sp>
        <p:nvSpPr>
          <p:cNvPr id="3" name="Content Placeholder 2" descr="Additional accountability indicators&#10;Provide information about school performance &amp; student opportunities beyond test scores&#10;Provide actionable information to districts and schools focused on continuous improvement&#10;Normative &amp; criterion-referenced components&#10;Focus on raising the performance of each school's lowest performing students &#10;In addition to the performance of the school as a whole&#10;Discontinuation of accountability &amp; assistance levels 1-5&#10;Replaced with accountability categories that define the progress that schools are making &amp; the type of support they may receive from the Department&#10;Districts classified based on district-level data&#10;No longer based on the performance of a districts lowest performing school&#10;" title="System highlights"/>
          <p:cNvSpPr>
            <a:spLocks noGrp="1"/>
          </p:cNvSpPr>
          <p:nvPr>
            <p:ph idx="1"/>
          </p:nvPr>
        </p:nvSpPr>
        <p:spPr/>
        <p:txBody>
          <a:bodyPr/>
          <a:lstStyle/>
          <a:p>
            <a:r>
              <a:rPr lang="en-US" sz="2400" dirty="0"/>
              <a:t>Additional accountability indicators</a:t>
            </a:r>
          </a:p>
          <a:p>
            <a:pPr lvl="1"/>
            <a:r>
              <a:rPr lang="en-US" sz="2000" dirty="0"/>
              <a:t>Provide information about school performance &amp; student opportunities beyond test scores</a:t>
            </a:r>
          </a:p>
          <a:p>
            <a:r>
              <a:rPr lang="en-US" sz="2400" dirty="0"/>
              <a:t>Provide actionable information to districts and schools focused on continuous improvement</a:t>
            </a:r>
          </a:p>
          <a:p>
            <a:r>
              <a:rPr lang="en-US" sz="2400" dirty="0"/>
              <a:t>Normative &amp; criterion-referenced components</a:t>
            </a:r>
          </a:p>
          <a:p>
            <a:r>
              <a:rPr lang="en-US" sz="2400" dirty="0"/>
              <a:t>Focus on raising the performance of each school's lowest performing students </a:t>
            </a:r>
          </a:p>
          <a:p>
            <a:pPr lvl="1"/>
            <a:r>
              <a:rPr lang="en-US" sz="2000" dirty="0"/>
              <a:t>In addition to the performance of the school as a whole</a:t>
            </a:r>
          </a:p>
          <a:p>
            <a:r>
              <a:rPr lang="en-US" sz="2400" dirty="0"/>
              <a:t>Discontinuation of accountability &amp; assistance levels 1-5</a:t>
            </a:r>
          </a:p>
          <a:p>
            <a:pPr lvl="1"/>
            <a:r>
              <a:rPr lang="en-US" sz="2000" dirty="0"/>
              <a:t>Replaced with accountability categories that define the progress that schools are making &amp; the type of support they may receive from the Department</a:t>
            </a:r>
          </a:p>
          <a:p>
            <a:r>
              <a:rPr lang="en-US" sz="2400" dirty="0"/>
              <a:t>Districts classified based on district-level data</a:t>
            </a:r>
          </a:p>
          <a:p>
            <a:pPr lvl="1"/>
            <a:r>
              <a:rPr lang="en-US" sz="2000" dirty="0"/>
              <a:t>No longer based on the performance of a districts lowest performing school</a:t>
            </a:r>
          </a:p>
          <a:p>
            <a:pPr lvl="1"/>
            <a:endParaRPr lang="en-US" sz="2400" dirty="0"/>
          </a:p>
          <a:p>
            <a:endParaRPr lang="en-US" sz="2400"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850" y="2438400"/>
            <a:ext cx="1371600" cy="1015663"/>
          </a:xfrm>
          <a:prstGeom prst="rect">
            <a:avLst/>
          </a:prstGeom>
          <a:noFill/>
        </p:spPr>
        <p:txBody>
          <a:bodyPr wrap="square" rtlCol="0">
            <a:spAutoFit/>
          </a:bodyPr>
          <a:lstStyle/>
          <a:p>
            <a:pPr algn="ctr"/>
            <a:r>
              <a:rPr lang="en-US" sz="6000" dirty="0">
                <a:solidFill>
                  <a:schemeClr val="bg1"/>
                </a:solidFill>
                <a:latin typeface="+mj-lt"/>
              </a:rPr>
              <a:t>3</a:t>
            </a:r>
          </a:p>
        </p:txBody>
      </p:sp>
      <p:sp>
        <p:nvSpPr>
          <p:cNvPr id="4" name="TextBox 3"/>
          <p:cNvSpPr txBox="1"/>
          <p:nvPr/>
        </p:nvSpPr>
        <p:spPr>
          <a:xfrm>
            <a:off x="2428874" y="2609850"/>
            <a:ext cx="8505825" cy="707886"/>
          </a:xfrm>
          <a:prstGeom prst="rect">
            <a:avLst/>
          </a:prstGeom>
          <a:noFill/>
        </p:spPr>
        <p:txBody>
          <a:bodyPr wrap="square" rtlCol="0">
            <a:spAutoFit/>
          </a:bodyPr>
          <a:lstStyle/>
          <a:p>
            <a:r>
              <a:rPr lang="en-US" sz="4000" dirty="0">
                <a:solidFill>
                  <a:schemeClr val="accent1">
                    <a:lumMod val="50000"/>
                  </a:schemeClr>
                </a:solidFill>
                <a:latin typeface="+mj-lt"/>
              </a:rPr>
              <a:t>Accountability indicators</a:t>
            </a:r>
          </a:p>
        </p:txBody>
      </p:sp>
      <p:sp>
        <p:nvSpPr>
          <p:cNvPr id="3" name="Title 2" hidden="1"/>
          <p:cNvSpPr>
            <a:spLocks noGrp="1"/>
          </p:cNvSpPr>
          <p:nvPr>
            <p:ph type="title"/>
          </p:nvPr>
        </p:nvSpPr>
        <p:spPr/>
        <p:txBody>
          <a:bodyPr/>
          <a:lstStyle/>
          <a:p>
            <a:r>
              <a:rPr lang="en-US" dirty="0"/>
              <a:t>3. Accountability indicators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Massachusetts’ accountability indicators – non-high schools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graphicFrame>
        <p:nvGraphicFramePr>
          <p:cNvPr id="5" name="Table 4" descr="Weighting of Indicator categories for percentile calculation" title="Massachusetts' accountabilty indicators - non-high schools"/>
          <p:cNvGraphicFramePr>
            <a:graphicFrameLocks noGrp="1"/>
          </p:cNvGraphicFramePr>
          <p:nvPr>
            <p:extLst>
              <p:ext uri="{D42A27DB-BD31-4B8C-83A1-F6EECF244321}">
                <p14:modId xmlns:p14="http://schemas.microsoft.com/office/powerpoint/2010/main" val="1375943675"/>
              </p:ext>
            </p:extLst>
          </p:nvPr>
        </p:nvGraphicFramePr>
        <p:xfrm>
          <a:off x="468086" y="1359579"/>
          <a:ext cx="11114313" cy="4029254"/>
        </p:xfrm>
        <a:graphic>
          <a:graphicData uri="http://schemas.openxmlformats.org/drawingml/2006/table">
            <a:tbl>
              <a:tblPr firstRow="1" bandRow="1">
                <a:tableStyleId>{5C22544A-7EE6-4342-B048-85BDC9FD1C3A}</a:tableStyleId>
              </a:tblPr>
              <a:tblGrid>
                <a:gridCol w="2427514">
                  <a:extLst>
                    <a:ext uri="{9D8B030D-6E8A-4147-A177-3AD203B41FA5}">
                      <a16:colId xmlns:a16="http://schemas.microsoft.com/office/drawing/2014/main" val="20000"/>
                    </a:ext>
                  </a:extLst>
                </a:gridCol>
                <a:gridCol w="8686799">
                  <a:extLst>
                    <a:ext uri="{9D8B030D-6E8A-4147-A177-3AD203B41FA5}">
                      <a16:colId xmlns:a16="http://schemas.microsoft.com/office/drawing/2014/main" val="20001"/>
                    </a:ext>
                  </a:extLst>
                </a:gridCol>
              </a:tblGrid>
              <a:tr h="336986">
                <a:tc>
                  <a:txBody>
                    <a:bodyPr/>
                    <a:lstStyle/>
                    <a:p>
                      <a:pPr marL="0" marR="0" algn="ctr">
                        <a:lnSpc>
                          <a:spcPct val="115000"/>
                        </a:lnSpc>
                        <a:spcBef>
                          <a:spcPts val="0"/>
                        </a:spcBef>
                        <a:spcAft>
                          <a:spcPts val="0"/>
                        </a:spcAft>
                      </a:pPr>
                      <a:r>
                        <a:rPr lang="en-US" sz="1600" dirty="0"/>
                        <a:t>Indicator </a:t>
                      </a:r>
                      <a:endParaRPr lang="en-US" sz="1600" dirty="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dirty="0">
                          <a:latin typeface="+mn-lt"/>
                          <a:ea typeface="Calibri"/>
                          <a:cs typeface="Times New Roman"/>
                        </a:rPr>
                        <a:t>Measure</a:t>
                      </a:r>
                    </a:p>
                  </a:txBody>
                  <a:tcPr marL="68580" marR="68580" marT="0" marB="0" anchor="ctr">
                    <a:solidFill>
                      <a:schemeClr val="accent1">
                        <a:lumMod val="50000"/>
                      </a:schemeClr>
                    </a:solidFill>
                  </a:tcPr>
                </a:tc>
                <a:extLst>
                  <a:ext uri="{0D108BD9-81ED-4DB2-BD59-A6C34878D82A}">
                    <a16:rowId xmlns:a16="http://schemas.microsoft.com/office/drawing/2014/main" val="10000"/>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Achievement</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English language</a:t>
                      </a:r>
                      <a:r>
                        <a:rPr lang="en-US" sz="1600" baseline="0" dirty="0">
                          <a:solidFill>
                            <a:schemeClr val="accent1">
                              <a:lumMod val="50000"/>
                            </a:schemeClr>
                          </a:solidFill>
                        </a:rPr>
                        <a:t> arts (</a:t>
                      </a:r>
                      <a:r>
                        <a:rPr lang="en-US" sz="1600" dirty="0">
                          <a:solidFill>
                            <a:schemeClr val="accent1">
                              <a:lumMod val="50000"/>
                            </a:schemeClr>
                          </a:solidFill>
                        </a:rPr>
                        <a:t>ELA) average</a:t>
                      </a:r>
                      <a:r>
                        <a:rPr lang="en-US" sz="1600" baseline="0" dirty="0">
                          <a:solidFill>
                            <a:schemeClr val="accent1">
                              <a:lumMod val="50000"/>
                            </a:schemeClr>
                          </a:solidFill>
                        </a:rPr>
                        <a:t> scaled score</a:t>
                      </a:r>
                    </a:p>
                    <a:p>
                      <a:pPr marL="342900" marR="0" lvl="0" indent="-342900" algn="l">
                        <a:lnSpc>
                          <a:spcPct val="115000"/>
                        </a:lnSpc>
                        <a:spcBef>
                          <a:spcPts val="0"/>
                        </a:spcBef>
                        <a:spcAft>
                          <a:spcPts val="0"/>
                        </a:spcAft>
                        <a:buFont typeface="Arial"/>
                        <a:buChar char="•"/>
                        <a:tabLst>
                          <a:tab pos="328295" algn="l"/>
                        </a:tabLst>
                      </a:pPr>
                      <a:r>
                        <a:rPr lang="en-US" sz="1600" baseline="0" dirty="0">
                          <a:solidFill>
                            <a:schemeClr val="accent1">
                              <a:lumMod val="50000"/>
                            </a:schemeClr>
                          </a:solidFill>
                        </a:rPr>
                        <a:t>Mathematics average scaled score</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Science achievement (Composite Performance Index (CPI))</a:t>
                      </a:r>
                    </a:p>
                  </a:txBody>
                  <a:tcPr marL="68580" marR="68580" marT="0" marB="0" anchor="ctr"/>
                </a:tc>
                <a:extLst>
                  <a:ext uri="{0D108BD9-81ED-4DB2-BD59-A6C34878D82A}">
                    <a16:rowId xmlns:a16="http://schemas.microsoft.com/office/drawing/2014/main" val="10001"/>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Student Growth</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Mathematics mean SGP</a:t>
                      </a:r>
                    </a:p>
                  </a:txBody>
                  <a:tcPr marL="68580" marR="68580" marT="0" marB="0" anchor="ctr"/>
                </a:tc>
                <a:extLst>
                  <a:ext uri="{0D108BD9-81ED-4DB2-BD59-A6C34878D82A}">
                    <a16:rowId xmlns:a16="http://schemas.microsoft.com/office/drawing/2014/main" val="10002"/>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English Language </a:t>
                      </a:r>
                    </a:p>
                    <a:p>
                      <a:pPr marL="0" marR="0" algn="l">
                        <a:lnSpc>
                          <a:spcPct val="115000"/>
                        </a:lnSpc>
                        <a:spcBef>
                          <a:spcPts val="0"/>
                        </a:spcBef>
                        <a:spcAft>
                          <a:spcPts val="0"/>
                        </a:spcAft>
                      </a:pPr>
                      <a:r>
                        <a:rPr lang="en-US" sz="1600" dirty="0">
                          <a:solidFill>
                            <a:schemeClr val="accent1">
                              <a:lumMod val="50000"/>
                            </a:schemeClr>
                          </a:solidFill>
                          <a:latin typeface="+mn-lt"/>
                          <a:ea typeface="Calibri"/>
                          <a:cs typeface="Times New Roman"/>
                        </a:rPr>
                        <a:t>Proficiency</a:t>
                      </a: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Progress made by students towards attaining English language proficiency (percentage</a:t>
                      </a:r>
                      <a:r>
                        <a:rPr lang="en-US" sz="1600" baseline="0" dirty="0">
                          <a:solidFill>
                            <a:schemeClr val="accent1">
                              <a:lumMod val="50000"/>
                            </a:schemeClr>
                          </a:solidFill>
                        </a:rPr>
                        <a:t> of students meeting annual targets required in order to attain English proficiency in six years)</a:t>
                      </a:r>
                      <a:endParaRPr lang="en-US" sz="1600" dirty="0">
                        <a:solidFill>
                          <a:schemeClr val="accent1">
                            <a:lumMod val="50000"/>
                          </a:schemeClr>
                        </a:solidFill>
                      </a:endParaRPr>
                    </a:p>
                  </a:txBody>
                  <a:tcPr marL="68580" marR="68580" marT="0" marB="0" anchor="ctr"/>
                </a:tc>
                <a:extLst>
                  <a:ext uri="{0D108BD9-81ED-4DB2-BD59-A6C34878D82A}">
                    <a16:rowId xmlns:a16="http://schemas.microsoft.com/office/drawing/2014/main" val="10004"/>
                  </a:ext>
                </a:extLst>
              </a:tr>
              <a:tr h="923067">
                <a:tc>
                  <a:txBody>
                    <a:bodyPr/>
                    <a:lstStyle/>
                    <a:p>
                      <a:pPr marL="0" marR="0" algn="l">
                        <a:lnSpc>
                          <a:spcPct val="115000"/>
                        </a:lnSpc>
                        <a:spcBef>
                          <a:spcPts val="0"/>
                        </a:spcBef>
                        <a:spcAft>
                          <a:spcPts val="0"/>
                        </a:spcAft>
                      </a:pPr>
                      <a:r>
                        <a:rPr lang="en-US" sz="1600" dirty="0">
                          <a:solidFill>
                            <a:schemeClr val="accent1">
                              <a:lumMod val="50000"/>
                            </a:schemeClr>
                          </a:solidFill>
                        </a:rPr>
                        <a:t>Additional Indicator(s)</a:t>
                      </a:r>
                      <a:endParaRPr lang="en-US" sz="1600" dirty="0">
                        <a:solidFill>
                          <a:schemeClr val="accent1">
                            <a:lumMod val="50000"/>
                          </a:schemeClr>
                        </a:solidFill>
                        <a:latin typeface="+mn-lt"/>
                        <a:ea typeface="Calibri"/>
                        <a:cs typeface="Times New Roman"/>
                      </a:endParaRPr>
                    </a:p>
                  </a:txBody>
                  <a:tcPr marL="68580" marR="68580" marT="0" marB="0" anchor="ctr"/>
                </a:tc>
                <a:tc>
                  <a:txBody>
                    <a:bodyPr/>
                    <a:lstStyle/>
                    <a:p>
                      <a:pPr marL="342900" marR="0" lvl="0" indent="-342900" algn="l">
                        <a:lnSpc>
                          <a:spcPct val="115000"/>
                        </a:lnSpc>
                        <a:spcBef>
                          <a:spcPts val="0"/>
                        </a:spcBef>
                        <a:spcAft>
                          <a:spcPts val="0"/>
                        </a:spcAft>
                        <a:buFont typeface="Arial"/>
                        <a:buChar char="•"/>
                        <a:tabLst>
                          <a:tab pos="328295" algn="l"/>
                        </a:tabLst>
                      </a:pPr>
                      <a:r>
                        <a:rPr lang="en-US" sz="1600" dirty="0">
                          <a:solidFill>
                            <a:schemeClr val="accent1">
                              <a:lumMod val="50000"/>
                            </a:schemeClr>
                          </a:solidFill>
                        </a:rPr>
                        <a:t>Chronic absenteeism (percentage of students missing 10</a:t>
                      </a:r>
                      <a:r>
                        <a:rPr lang="en-US" sz="1600" baseline="0" dirty="0">
                          <a:solidFill>
                            <a:schemeClr val="accent1">
                              <a:lumMod val="50000"/>
                            </a:schemeClr>
                          </a:solidFill>
                        </a:rPr>
                        <a:t> percent</a:t>
                      </a:r>
                      <a:r>
                        <a:rPr lang="en-US" sz="1600" dirty="0">
                          <a:solidFill>
                            <a:schemeClr val="accent1">
                              <a:lumMod val="50000"/>
                            </a:schemeClr>
                          </a:solidFill>
                        </a:rPr>
                        <a:t> or more of their days in membership)</a:t>
                      </a: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DropOffZoneRoutingForm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DESE-231-41959</_dlc_DocId>
    <_dlc_DocIdUrl xmlns="733efe1c-5bbe-4968-87dc-d400e65c879f">
      <Url>https://sharepoint.doemass.org/ese/webteam/cps/_layouts/DocIdRedir.aspx?ID=DESE-231-41959</Url>
      <Description>DESE-231-41959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1F86656-4302-48C3-A3AA-D45C6B587D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3BCEB1-CECE-4DC8-A4B3-76E32809EFFC}">
  <ds:schemaRefs>
    <ds:schemaRef ds:uri="http://schemas.microsoft.com/sharepoint/v3/contenttype/forms"/>
  </ds:schemaRefs>
</ds:datastoreItem>
</file>

<file path=customXml/itemProps3.xml><?xml version="1.0" encoding="utf-8"?>
<ds:datastoreItem xmlns:ds="http://schemas.openxmlformats.org/officeDocument/2006/customXml" ds:itemID="{0E9269D6-27AE-4B88-A1DE-F40B5CEEE3CB}">
  <ds:schemaRefs>
    <ds:schemaRef ds:uri="http://purl.org/dc/dcmitype/"/>
    <ds:schemaRef ds:uri="http://purl.org/dc/elements/1.1/"/>
    <ds:schemaRef ds:uri="0a4e05da-b9bc-4326-ad73-01ef31b95567"/>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733efe1c-5bbe-4968-87dc-d400e65c879f"/>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608C6B4C-3CF6-4558-8ADB-B6825534F5A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8435</TotalTime>
  <Words>2606</Words>
  <Application>Microsoft Office PowerPoint</Application>
  <PresentationFormat>Widescreen</PresentationFormat>
  <Paragraphs>692</Paragraphs>
  <Slides>40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等线</vt:lpstr>
      <vt:lpstr>Arial</vt:lpstr>
      <vt:lpstr>Calibri</vt:lpstr>
      <vt:lpstr>Courier New</vt:lpstr>
      <vt:lpstr>Segoe</vt:lpstr>
      <vt:lpstr>Segoe SemiBold</vt:lpstr>
      <vt:lpstr>Segoe UI</vt:lpstr>
      <vt:lpstr>Segoe UI Black</vt:lpstr>
      <vt:lpstr>Segoe UI Semibold</vt:lpstr>
      <vt:lpstr>Times New Roman</vt:lpstr>
      <vt:lpstr>Wingdings</vt:lpstr>
      <vt:lpstr>ESE PowerPoint Template 2017</vt:lpstr>
      <vt:lpstr>Massachusetts’  Next-Generation Accountability &amp; Assistance System</vt:lpstr>
      <vt:lpstr>Agenda</vt:lpstr>
      <vt:lpstr>2. Timeline &amp; process</vt:lpstr>
      <vt:lpstr>Accountability discussions with the Board</vt:lpstr>
      <vt:lpstr>Other accountability discussions</vt:lpstr>
      <vt:lpstr>1. System highlights</vt:lpstr>
      <vt:lpstr>System highlights</vt:lpstr>
      <vt:lpstr>3. Accountability indicators</vt:lpstr>
      <vt:lpstr>Massachusetts’ accountability indicators – non-high schools</vt:lpstr>
      <vt:lpstr>Massachusetts’ accountability indicators – high schools</vt:lpstr>
      <vt:lpstr>4. Weighting of accountability indicators</vt:lpstr>
      <vt:lpstr>Considerations for weighting achievement &amp; growth</vt:lpstr>
      <vt:lpstr>Considerations for weighting achievement &amp; growth</vt:lpstr>
      <vt:lpstr>Proposed weighting of indicators in non-high schools</vt:lpstr>
      <vt:lpstr>Proposed weighting of indicators in high schools &amp; middle/high/K-12 schools</vt:lpstr>
      <vt:lpstr>5. Normative component</vt:lpstr>
      <vt:lpstr>Normative component</vt:lpstr>
      <vt:lpstr>Comparisons</vt:lpstr>
      <vt:lpstr>6. Criterion-referenced component</vt:lpstr>
      <vt:lpstr>Criterion-referenced component</vt:lpstr>
      <vt:lpstr>Lowest performing students – cohort model</vt:lpstr>
      <vt:lpstr>Lowest performing students – year-to-year approach</vt:lpstr>
      <vt:lpstr>Criterion-referenced component</vt:lpstr>
      <vt:lpstr>Setting targets</vt:lpstr>
      <vt:lpstr>Criterion-referenced component</vt:lpstr>
      <vt:lpstr>Criterion-referenced component calculation – non-high school </vt:lpstr>
      <vt:lpstr>Criterion-referenced component calculation – high school</vt:lpstr>
      <vt:lpstr>7. Categorization of schools</vt:lpstr>
      <vt:lpstr>Categorization of schools</vt:lpstr>
      <vt:lpstr>Categorization of schools</vt:lpstr>
      <vt:lpstr>Categorization of schools</vt:lpstr>
      <vt:lpstr>Categorization of districts</vt:lpstr>
      <vt:lpstr>9. Reporting</vt:lpstr>
      <vt:lpstr>Accountability reports</vt:lpstr>
      <vt:lpstr>  ESE Turnaround Assistance Redesign: New Opportunities 2018 and beyond  </vt:lpstr>
      <vt:lpstr>Current Assistance Model – View from Schools and Districts</vt:lpstr>
      <vt:lpstr>  </vt:lpstr>
      <vt:lpstr>Statewide System of Support Redesign</vt:lpstr>
      <vt:lpstr>New Structure for the Statewide System of Support</vt:lpstr>
      <vt:lpstr>Current Assistance Model – View from Schools and Districts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Next-Generation Accountability System powerpoint</dc:title>
  <dc:creator>DESE</dc:creator>
  <cp:lastModifiedBy>dmurphy@aftma.net</cp:lastModifiedBy>
  <cp:revision>290</cp:revision>
  <cp:lastPrinted>2017-08-07T14:46:10Z</cp:lastPrinted>
  <dcterms:created xsi:type="dcterms:W3CDTF">2018-01-17T15:31:39Z</dcterms:created>
  <dcterms:modified xsi:type="dcterms:W3CDTF">2018-05-16T14:45:25Z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15 2018</vt:lpwstr>
  </property>
</Properties>
</file>